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5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7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D0D"/>
    <a:srgbClr val="000000"/>
    <a:srgbClr val="403636"/>
    <a:srgbClr val="7AA4C2"/>
    <a:srgbClr val="FFD6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AEB238-D9F1-4C43-BF80-C8605699B264}" v="1289" dt="2024-04-10T12:15:59.692"/>
    <p1510:client id="{5936DB5B-224D-4EA8-9BF8-71DB25A8F26D}" v="45" dt="2024-04-10T13:57:31.148"/>
    <p1510:client id="{77CCF5AD-59F4-43A0-85F5-E3A85661FA52}" v="267" dt="2024-04-10T16:24:22.884"/>
    <p1510:client id="{CA988EAC-6022-4E9C-B73D-799D5EF58813}" v="751" dt="2024-04-10T13:50:25.147"/>
    <p1510:client id="{EE66634E-7022-4CD1-87C5-12AC390702B9}" v="1708" dt="2024-04-11T09:26:12.783"/>
    <p1510:client id="{FE6097E8-94C8-4B18-B2C6-FD6B5FA2B13C}" v="34" dt="2024-04-11T06:35:40.1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4360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18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995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61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623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863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58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640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798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15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077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34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  <p:sldLayoutId id="2147483964" r:id="rId5"/>
    <p:sldLayoutId id="2147483958" r:id="rId6"/>
    <p:sldLayoutId id="2147483954" r:id="rId7"/>
    <p:sldLayoutId id="2147483955" r:id="rId8"/>
    <p:sldLayoutId id="2147483956" r:id="rId9"/>
    <p:sldLayoutId id="2147483957" r:id="rId10"/>
    <p:sldLayoutId id="21474839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7" Type="http://schemas.openxmlformats.org/officeDocument/2006/relationships/image" Target="../media/image3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indshielddiaries.blogspot.com/2012/12/i-have-no-idea-what-im-doing.html" TargetMode="External"/><Relationship Id="rId5" Type="http://schemas.openxmlformats.org/officeDocument/2006/relationships/image" Target="../media/image29.jpeg"/><Relationship Id="rId4" Type="http://schemas.openxmlformats.org/officeDocument/2006/relationships/hyperlink" Target="http://www.bandadicefali.it/2016/10/14/book-bloggers-blabbering-intervista-a-claudia-di-una-banda-di-cefali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3" descr="A blurry image of a rainbow&#10;&#10;Description automatically generated">
            <a:extLst>
              <a:ext uri="{FF2B5EF4-FFF2-40B4-BE49-F238E27FC236}">
                <a16:creationId xmlns:a16="http://schemas.microsoft.com/office/drawing/2014/main" id="{4B97FDB4-6DCC-EE95-BB54-F8499263D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62" y="2251"/>
            <a:ext cx="12252475" cy="6888238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144B498-CCDC-D4DC-B7BB-68A8A7A83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24248" cy="685800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5488" y="1124712"/>
            <a:ext cx="4023360" cy="3200400"/>
          </a:xfrm>
        </p:spPr>
        <p:txBody>
          <a:bodyPr anchor="b">
            <a:normAutofit/>
          </a:bodyPr>
          <a:lstStyle/>
          <a:p>
            <a:r>
              <a:rPr lang="en-US" sz="4800" b="1">
                <a:latin typeface="Aptos"/>
              </a:rPr>
              <a:t>SPORTO</a:t>
            </a:r>
            <a:br>
              <a:rPr lang="en-US" sz="4800" b="1">
                <a:latin typeface="Aptos"/>
              </a:rPr>
            </a:br>
            <a:r>
              <a:rPr lang="en-US" sz="4800" b="1">
                <a:latin typeface="Aptos"/>
              </a:rPr>
              <a:t>DUOMENŲ</a:t>
            </a:r>
            <a:br>
              <a:rPr lang="en-US" sz="4800" b="1">
                <a:latin typeface="Aptos"/>
              </a:rPr>
            </a:br>
            <a:r>
              <a:rPr lang="en-US" sz="4800" b="1">
                <a:latin typeface="Aptos"/>
              </a:rPr>
              <a:t>ANALIZĖ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3033" y="5023843"/>
            <a:ext cx="3122814" cy="1287826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ts val="1200"/>
              </a:spcBef>
              <a:spcAft>
                <a:spcPts val="200"/>
              </a:spcAft>
            </a:pPr>
            <a:r>
              <a:rPr lang="en-US" sz="2000" b="1" cap="all" dirty="0" err="1">
                <a:latin typeface="Calibri Light"/>
                <a:cs typeface="Calibri Light"/>
              </a:rPr>
              <a:t>paRuošė</a:t>
            </a:r>
            <a:r>
              <a:rPr lang="en-US" sz="2000" b="1" cap="all" dirty="0">
                <a:latin typeface="Calibri Light"/>
                <a:cs typeface="Calibri Light"/>
              </a:rPr>
              <a:t>:</a:t>
            </a:r>
          </a:p>
          <a:p>
            <a:pPr>
              <a:spcBef>
                <a:spcPts val="1200"/>
              </a:spcBef>
              <a:spcAft>
                <a:spcPts val="200"/>
              </a:spcAft>
            </a:pPr>
            <a:r>
              <a:rPr lang="en-US" sz="2000" b="1" cap="all" dirty="0">
                <a:latin typeface="Calibri Light"/>
                <a:cs typeface="Calibri Light"/>
              </a:rPr>
              <a:t>Samanta </a:t>
            </a:r>
            <a:r>
              <a:rPr lang="en-US" sz="2000" b="1" cap="all" dirty="0" err="1">
                <a:latin typeface="Calibri Light"/>
                <a:cs typeface="Calibri Light"/>
              </a:rPr>
              <a:t>Čečkauskaitė</a:t>
            </a:r>
            <a:r>
              <a:rPr lang="en-US" sz="2000" b="1" cap="all" dirty="0">
                <a:latin typeface="Calibri Light"/>
                <a:cs typeface="Calibri Light"/>
              </a:rPr>
              <a:t>,  Miroslav </a:t>
            </a:r>
            <a:r>
              <a:rPr lang="en-US" sz="2000" b="1" cap="all" dirty="0" err="1">
                <a:latin typeface="Calibri Light"/>
                <a:cs typeface="Calibri Light"/>
              </a:rPr>
              <a:t>Adamaic</a:t>
            </a:r>
            <a:endParaRPr lang="en-US" sz="2000" b="1" dirty="0" err="1">
              <a:latin typeface="Calibri Light"/>
              <a:cs typeface="Calibri Light"/>
            </a:endParaRPr>
          </a:p>
          <a:p>
            <a:endParaRPr lang="en-US" sz="200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0E701D1-A34F-CF86-7316-8761C7835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rry image of a rainbow&#10;&#10;Description automatically generated">
            <a:extLst>
              <a:ext uri="{FF2B5EF4-FFF2-40B4-BE49-F238E27FC236}">
                <a16:creationId xmlns:a16="http://schemas.microsoft.com/office/drawing/2014/main" id="{153658DF-2FED-2F50-E0B0-ACA47DAC6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" y="32800"/>
            <a:ext cx="12203544" cy="682336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4D62DE-0694-9A15-F05B-7D5315CA1E1C}"/>
              </a:ext>
            </a:extLst>
          </p:cNvPr>
          <p:cNvSpPr/>
          <p:nvPr/>
        </p:nvSpPr>
        <p:spPr>
          <a:xfrm>
            <a:off x="6877800" y="-376"/>
            <a:ext cx="5318788" cy="3570111"/>
          </a:xfrm>
          <a:prstGeom prst="rect">
            <a:avLst/>
          </a:prstGeom>
          <a:solidFill>
            <a:srgbClr val="000000">
              <a:alpha val="5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C74C1AD-F9C4-DEA7-C6CC-EA1D10C60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4660" y="-51723"/>
            <a:ext cx="4591674" cy="2715121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 err="1">
                <a:solidFill>
                  <a:schemeClr val="bg2"/>
                </a:solidFill>
              </a:rPr>
              <a:t>Analizuojame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en-US" sz="2800" b="1" dirty="0" err="1">
                <a:solidFill>
                  <a:schemeClr val="bg2"/>
                </a:solidFill>
              </a:rPr>
              <a:t>santykį</a:t>
            </a:r>
            <a:r>
              <a:rPr lang="en-US" sz="2800" b="1" dirty="0">
                <a:solidFill>
                  <a:schemeClr val="bg2"/>
                </a:solidFill>
              </a:rPr>
              <a:t> tarp </a:t>
            </a:r>
            <a:r>
              <a:rPr lang="en-US" sz="2800" b="1" dirty="0" err="1">
                <a:solidFill>
                  <a:schemeClr val="bg2"/>
                </a:solidFill>
              </a:rPr>
              <a:t>pelnytų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en-US" sz="2800" b="1" dirty="0" err="1">
                <a:solidFill>
                  <a:schemeClr val="bg2"/>
                </a:solidFill>
              </a:rPr>
              <a:t>įvarčių</a:t>
            </a:r>
            <a:br>
              <a:rPr lang="en-US" sz="2800" b="1" dirty="0"/>
            </a:br>
            <a:r>
              <a:rPr lang="en-US" sz="2800" b="1" dirty="0" err="1">
                <a:solidFill>
                  <a:schemeClr val="bg2"/>
                </a:solidFill>
              </a:rPr>
              <a:t>ir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en-US" sz="2800" b="1" dirty="0" err="1">
                <a:solidFill>
                  <a:schemeClr val="bg2"/>
                </a:solidFill>
              </a:rPr>
              <a:t>pralaimėtų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en-US" sz="2800" b="1" dirty="0" err="1">
                <a:solidFill>
                  <a:schemeClr val="bg2"/>
                </a:solidFill>
              </a:rPr>
              <a:t>rungtynių</a:t>
            </a:r>
            <a:r>
              <a:rPr lang="en-US" sz="2800" b="1" dirty="0">
                <a:solidFill>
                  <a:schemeClr val="bg2"/>
                </a:solidFill>
              </a:rPr>
              <a:t>.</a:t>
            </a:r>
          </a:p>
        </p:txBody>
      </p:sp>
      <p:pic>
        <p:nvPicPr>
          <p:cNvPr id="12" name="Picture 11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3C9224FB-B9A5-F2E0-4C8C-3A52F43FF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12" y="-1859"/>
            <a:ext cx="6881090" cy="3554622"/>
          </a:xfrm>
          <a:prstGeom prst="rect">
            <a:avLst/>
          </a:prstGeom>
        </p:spPr>
      </p:pic>
      <p:pic>
        <p:nvPicPr>
          <p:cNvPr id="15" name="Picture 14" descr="A graph with numbers and colored dots&#10;&#10;Description automatically generated">
            <a:extLst>
              <a:ext uri="{FF2B5EF4-FFF2-40B4-BE49-F238E27FC236}">
                <a16:creationId xmlns:a16="http://schemas.microsoft.com/office/drawing/2014/main" id="{5DFC7AC6-E917-6F73-264E-34065DA1F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9546" y="2747820"/>
            <a:ext cx="5333999" cy="40755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6138A90-6065-8A35-6E32-0DB1AC6E7DA8}"/>
              </a:ext>
            </a:extLst>
          </p:cNvPr>
          <p:cNvSpPr/>
          <p:nvPr/>
        </p:nvSpPr>
        <p:spPr>
          <a:xfrm>
            <a:off x="-6271" y="3556368"/>
            <a:ext cx="6877424" cy="3304565"/>
          </a:xfrm>
          <a:prstGeom prst="rect">
            <a:avLst/>
          </a:prstGeom>
          <a:solidFill>
            <a:srgbClr val="000000">
              <a:alpha val="5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693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rry image of a rainbow&#10;&#10;Description automatically generated">
            <a:extLst>
              <a:ext uri="{FF2B5EF4-FFF2-40B4-BE49-F238E27FC236}">
                <a16:creationId xmlns:a16="http://schemas.microsoft.com/office/drawing/2014/main" id="{E3B11817-154F-A00F-63AD-8BCCFF8F8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" y="-4071"/>
            <a:ext cx="12191053" cy="686083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734D4B3-EC2E-FC80-C59E-A881CD211328}"/>
              </a:ext>
            </a:extLst>
          </p:cNvPr>
          <p:cNvSpPr/>
          <p:nvPr/>
        </p:nvSpPr>
        <p:spPr>
          <a:xfrm>
            <a:off x="5578102" y="-19438"/>
            <a:ext cx="6616421" cy="3433268"/>
          </a:xfrm>
          <a:prstGeom prst="rect">
            <a:avLst/>
          </a:prstGeom>
          <a:solidFill>
            <a:srgbClr val="000000">
              <a:alpha val="5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8CE1DE-A5F2-CF1C-D93B-14E336869554}"/>
              </a:ext>
            </a:extLst>
          </p:cNvPr>
          <p:cNvSpPr/>
          <p:nvPr/>
        </p:nvSpPr>
        <p:spPr>
          <a:xfrm>
            <a:off x="-10644" y="4195396"/>
            <a:ext cx="5577330" cy="2659724"/>
          </a:xfrm>
          <a:prstGeom prst="rect">
            <a:avLst/>
          </a:prstGeom>
          <a:solidFill>
            <a:srgbClr val="000000">
              <a:alpha val="5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780CA88-46E4-E8FE-CF46-44F63D4D0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2023" y="352368"/>
            <a:ext cx="4591674" cy="2715121"/>
          </a:xfrm>
        </p:spPr>
        <p:txBody>
          <a:bodyPr>
            <a:normAutofit/>
          </a:bodyPr>
          <a:lstStyle/>
          <a:p>
            <a:pPr algn="ctr"/>
            <a:r>
              <a:rPr lang="en-US" sz="2800" b="1" err="1">
                <a:solidFill>
                  <a:schemeClr val="bg2"/>
                </a:solidFill>
              </a:rPr>
              <a:t>Santykis</a:t>
            </a:r>
            <a:r>
              <a:rPr lang="en-US" sz="2800" b="1">
                <a:solidFill>
                  <a:schemeClr val="bg2"/>
                </a:solidFill>
              </a:rPr>
              <a:t> tarp </a:t>
            </a:r>
            <a:r>
              <a:rPr lang="en-US" sz="2800" b="1" err="1">
                <a:solidFill>
                  <a:schemeClr val="bg2"/>
                </a:solidFill>
              </a:rPr>
              <a:t>praleistų</a:t>
            </a:r>
            <a:r>
              <a:rPr lang="en-US" sz="2800" b="1">
                <a:solidFill>
                  <a:schemeClr val="bg2"/>
                </a:solidFill>
              </a:rPr>
              <a:t> </a:t>
            </a:r>
            <a:r>
              <a:rPr lang="en-US" sz="2800" b="1" err="1">
                <a:solidFill>
                  <a:schemeClr val="bg2"/>
                </a:solidFill>
              </a:rPr>
              <a:t>įvarčių</a:t>
            </a:r>
            <a:r>
              <a:rPr lang="en-US" sz="2800" b="1">
                <a:solidFill>
                  <a:schemeClr val="bg2"/>
                </a:solidFill>
              </a:rPr>
              <a:t> </a:t>
            </a:r>
            <a:r>
              <a:rPr lang="en-US" sz="2800" b="1" err="1">
                <a:solidFill>
                  <a:schemeClr val="bg2"/>
                </a:solidFill>
              </a:rPr>
              <a:t>ir</a:t>
            </a:r>
            <a:r>
              <a:rPr lang="en-US" sz="2800" b="1">
                <a:solidFill>
                  <a:schemeClr val="bg2"/>
                </a:solidFill>
              </a:rPr>
              <a:t> </a:t>
            </a:r>
            <a:r>
              <a:rPr lang="en-US" sz="2800" b="1" err="1">
                <a:solidFill>
                  <a:schemeClr val="bg2"/>
                </a:solidFill>
              </a:rPr>
              <a:t>lygiųjų</a:t>
            </a:r>
          </a:p>
        </p:txBody>
      </p:sp>
      <p:pic>
        <p:nvPicPr>
          <p:cNvPr id="2" name="Picture 1" descr="A graph with blue dots&#10;&#10;Description automatically generated">
            <a:extLst>
              <a:ext uri="{FF2B5EF4-FFF2-40B4-BE49-F238E27FC236}">
                <a16:creationId xmlns:a16="http://schemas.microsoft.com/office/drawing/2014/main" id="{D477B397-23B3-ADB7-46C3-C011C31E9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11545"/>
            <a:ext cx="5576455" cy="4202545"/>
          </a:xfrm>
          <a:prstGeom prst="rect">
            <a:avLst/>
          </a:prstGeom>
        </p:spPr>
      </p:pic>
      <p:pic>
        <p:nvPicPr>
          <p:cNvPr id="3" name="Picture 2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69AA6E2D-17BE-38F0-2C94-0E423C8D4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335" y="3407826"/>
            <a:ext cx="6627090" cy="344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548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rry image of a rainbow&#10;&#10;Description automatically generated">
            <a:extLst>
              <a:ext uri="{FF2B5EF4-FFF2-40B4-BE49-F238E27FC236}">
                <a16:creationId xmlns:a16="http://schemas.microsoft.com/office/drawing/2014/main" id="{4C919AA0-B11A-62C9-E949-6FF0F69AD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" y="-4071"/>
            <a:ext cx="12191053" cy="687238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94659E8-30AF-D69C-6FEB-548A2957B90F}"/>
              </a:ext>
            </a:extLst>
          </p:cNvPr>
          <p:cNvSpPr/>
          <p:nvPr/>
        </p:nvSpPr>
        <p:spPr>
          <a:xfrm>
            <a:off x="901" y="-7149"/>
            <a:ext cx="6073785" cy="2809814"/>
          </a:xfrm>
          <a:prstGeom prst="rect">
            <a:avLst/>
          </a:prstGeom>
          <a:solidFill>
            <a:srgbClr val="000000">
              <a:alpha val="5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43D1FD0-8DDD-8E02-95D1-8D7864E95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317" y="-193757"/>
            <a:ext cx="4653250" cy="2820676"/>
          </a:xfrm>
        </p:spPr>
        <p:txBody>
          <a:bodyPr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ea typeface="+mj-lt"/>
                <a:cs typeface="+mj-lt"/>
              </a:rPr>
              <a:t>Prognazuojame</a:t>
            </a:r>
            <a:r>
              <a:rPr lang="en-US" sz="2800" b="1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a typeface="+mj-lt"/>
                <a:cs typeface="+mj-lt"/>
              </a:rPr>
              <a:t>patekimą</a:t>
            </a:r>
            <a:r>
              <a:rPr lang="en-US" sz="2800" b="1" dirty="0">
                <a:solidFill>
                  <a:schemeClr val="bg1"/>
                </a:solidFill>
                <a:ea typeface="+mj-lt"/>
                <a:cs typeface="+mj-lt"/>
              </a:rPr>
              <a:t> į </a:t>
            </a:r>
            <a:r>
              <a:rPr lang="en-US" sz="2800" b="1" dirty="0" err="1">
                <a:solidFill>
                  <a:schemeClr val="bg1"/>
                </a:solidFill>
                <a:ea typeface="+mj-lt"/>
                <a:cs typeface="+mj-lt"/>
              </a:rPr>
              <a:t>aukštesnius</a:t>
            </a:r>
            <a:r>
              <a:rPr lang="en-US" sz="2800" b="1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a typeface="+mj-lt"/>
                <a:cs typeface="+mj-lt"/>
              </a:rPr>
              <a:t>etapus</a:t>
            </a:r>
            <a:endParaRPr lang="en-US" sz="2800" b="1" dirty="0" err="1">
              <a:solidFill>
                <a:schemeClr val="bg1"/>
              </a:solidFill>
            </a:endParaRPr>
          </a:p>
        </p:txBody>
      </p:sp>
      <p:pic>
        <p:nvPicPr>
          <p:cNvPr id="15" name="Picture 1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F70444E-D591-9222-C03A-5A7A04BA1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954" y="2083"/>
            <a:ext cx="6102628" cy="483061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343991D-ACF2-470E-25B0-F782BF1224A8}"/>
              </a:ext>
            </a:extLst>
          </p:cNvPr>
          <p:cNvSpPr/>
          <p:nvPr/>
        </p:nvSpPr>
        <p:spPr>
          <a:xfrm>
            <a:off x="6085356" y="4807305"/>
            <a:ext cx="6108420" cy="2047814"/>
          </a:xfrm>
          <a:prstGeom prst="rect">
            <a:avLst/>
          </a:prstGeom>
          <a:solidFill>
            <a:srgbClr val="000000">
              <a:alpha val="5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8571EE6-5067-CDE4-C1B5-1F97BC7009EE}"/>
              </a:ext>
            </a:extLst>
          </p:cNvPr>
          <p:cNvSpPr txBox="1">
            <a:spLocks/>
          </p:cNvSpPr>
          <p:nvPr/>
        </p:nvSpPr>
        <p:spPr>
          <a:xfrm>
            <a:off x="6596263" y="4415189"/>
            <a:ext cx="5392159" cy="282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err="1">
                <a:solidFill>
                  <a:schemeClr val="bg1"/>
                </a:solidFill>
                <a:ea typeface="+mj-lt"/>
                <a:cs typeface="+mj-lt"/>
              </a:rPr>
              <a:t>Geriausi</a:t>
            </a:r>
            <a:r>
              <a:rPr lang="en-US" sz="2200" b="1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2200" b="1" dirty="0" err="1">
                <a:solidFill>
                  <a:schemeClr val="bg1"/>
                </a:solidFill>
                <a:ea typeface="+mj-lt"/>
                <a:cs typeface="+mj-lt"/>
              </a:rPr>
              <a:t>parametrai</a:t>
            </a:r>
            <a:r>
              <a:rPr lang="en-US" sz="2200" b="1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2200" dirty="0">
                <a:solidFill>
                  <a:schemeClr val="bg1"/>
                </a:solidFill>
                <a:ea typeface="+mj-lt"/>
                <a:cs typeface="+mj-lt"/>
              </a:rPr>
              <a:t>{'</a:t>
            </a:r>
            <a:r>
              <a:rPr lang="en-US" sz="2200" dirty="0" err="1">
                <a:solidFill>
                  <a:schemeClr val="bg1"/>
                </a:solidFill>
                <a:ea typeface="+mj-lt"/>
                <a:cs typeface="+mj-lt"/>
              </a:rPr>
              <a:t>max_depth</a:t>
            </a:r>
            <a:r>
              <a:rPr lang="en-US" sz="2200" dirty="0">
                <a:solidFill>
                  <a:schemeClr val="bg1"/>
                </a:solidFill>
                <a:ea typeface="+mj-lt"/>
                <a:cs typeface="+mj-lt"/>
              </a:rPr>
              <a:t>': None, '</a:t>
            </a:r>
            <a:r>
              <a:rPr lang="en-US" sz="2200" dirty="0" err="1">
                <a:solidFill>
                  <a:schemeClr val="bg1"/>
                </a:solidFill>
                <a:ea typeface="+mj-lt"/>
                <a:cs typeface="+mj-lt"/>
              </a:rPr>
              <a:t>n_estimators</a:t>
            </a:r>
            <a:r>
              <a:rPr lang="en-US" sz="2200" dirty="0">
                <a:solidFill>
                  <a:schemeClr val="bg1"/>
                </a:solidFill>
                <a:ea typeface="+mj-lt"/>
                <a:cs typeface="+mj-lt"/>
              </a:rPr>
              <a:t>': 20}</a:t>
            </a:r>
            <a:endParaRPr lang="en-US" sz="2200" dirty="0">
              <a:solidFill>
                <a:schemeClr val="bg1"/>
              </a:solidFill>
            </a:endParaRPr>
          </a:p>
          <a:p>
            <a:pPr algn="ctr"/>
            <a:endParaRPr lang="en-US" sz="2200">
              <a:solidFill>
                <a:schemeClr val="bg1"/>
              </a:solidFill>
              <a:ea typeface="+mj-lt"/>
              <a:cs typeface="+mj-lt"/>
            </a:endParaRPr>
          </a:p>
          <a:p>
            <a:pPr algn="ctr"/>
            <a:r>
              <a:rPr lang="en-US" sz="2200" b="1" err="1">
                <a:solidFill>
                  <a:schemeClr val="bg1"/>
                </a:solidFill>
                <a:ea typeface="+mj-lt"/>
                <a:cs typeface="+mj-lt"/>
              </a:rPr>
              <a:t>Geriausiais</a:t>
            </a:r>
            <a:r>
              <a:rPr lang="en-US" sz="2200" b="1" dirty="0">
                <a:solidFill>
                  <a:schemeClr val="bg1"/>
                </a:solidFill>
                <a:ea typeface="+mj-lt"/>
                <a:cs typeface="+mj-lt"/>
              </a:rPr>
              <a:t> accuracy score:</a:t>
            </a:r>
            <a:r>
              <a:rPr lang="en-US" sz="220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2200" dirty="0">
                <a:solidFill>
                  <a:schemeClr val="bg2"/>
                </a:solidFill>
                <a:ea typeface="+mj-lt"/>
                <a:cs typeface="+mj-lt"/>
              </a:rPr>
              <a:t>0.7272727272727273</a:t>
            </a:r>
          </a:p>
          <a:p>
            <a:pPr algn="ctr"/>
            <a:endParaRPr lang="en-US" sz="2200" dirty="0">
              <a:solidFill>
                <a:schemeClr val="bg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D53D39-67CB-9C89-9F92-6FFBC19864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45" t="2174" r="14330" b="13"/>
          <a:stretch/>
        </p:blipFill>
        <p:spPr>
          <a:xfrm>
            <a:off x="-102179" y="2430319"/>
            <a:ext cx="6173603" cy="443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390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rry image of a rainbow&#10;&#10;Description automatically generated">
            <a:extLst>
              <a:ext uri="{FF2B5EF4-FFF2-40B4-BE49-F238E27FC236}">
                <a16:creationId xmlns:a16="http://schemas.microsoft.com/office/drawing/2014/main" id="{45AE9C51-105C-2073-D3F6-24BF2CFCE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" y="-4071"/>
            <a:ext cx="12191053" cy="68723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1F93CC-0132-EADC-4A46-F277EE06C77A}"/>
              </a:ext>
            </a:extLst>
          </p:cNvPr>
          <p:cNvSpPr/>
          <p:nvPr/>
        </p:nvSpPr>
        <p:spPr>
          <a:xfrm>
            <a:off x="12446" y="-7149"/>
            <a:ext cx="12192876" cy="2832904"/>
          </a:xfrm>
          <a:prstGeom prst="rect">
            <a:avLst/>
          </a:prstGeom>
          <a:solidFill>
            <a:srgbClr val="000000">
              <a:alpha val="5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5E87FA4-7DD0-69C2-4D78-DEF45E5C4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81" y="-216848"/>
            <a:ext cx="4653250" cy="2820676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ROC, AUC </a:t>
            </a:r>
            <a:r>
              <a:rPr lang="en-US" sz="2800" b="1" dirty="0" err="1">
                <a:solidFill>
                  <a:schemeClr val="bg1"/>
                </a:solidFill>
              </a:rPr>
              <a:t>Analizė</a:t>
            </a:r>
          </a:p>
        </p:txBody>
      </p:sp>
      <p:pic>
        <p:nvPicPr>
          <p:cNvPr id="17" name="Picture 1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39B49A5-402B-09AA-D430-148289099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101" y="2271248"/>
            <a:ext cx="6292341" cy="45881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C6FE2E-7596-FB15-3079-0C81FFCA9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" y="2286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658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rry image of a rainbow&#10;&#10;Description automatically generated">
            <a:extLst>
              <a:ext uri="{FF2B5EF4-FFF2-40B4-BE49-F238E27FC236}">
                <a16:creationId xmlns:a16="http://schemas.microsoft.com/office/drawing/2014/main" id="{EF2F39B5-8B2C-965C-D0B0-B6AD90D46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" y="-4071"/>
            <a:ext cx="12191053" cy="68723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506D16-0302-DBDE-19DA-FC3DD2C7B912}"/>
              </a:ext>
            </a:extLst>
          </p:cNvPr>
          <p:cNvSpPr/>
          <p:nvPr/>
        </p:nvSpPr>
        <p:spPr>
          <a:xfrm>
            <a:off x="900" y="-7149"/>
            <a:ext cx="12192877" cy="3895085"/>
          </a:xfrm>
          <a:prstGeom prst="rect">
            <a:avLst/>
          </a:prstGeom>
          <a:solidFill>
            <a:srgbClr val="000000">
              <a:alpha val="5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98A4AC8A-29D0-03D5-A9A5-F7BD0D453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478" y="-2136"/>
            <a:ext cx="8231909" cy="3908339"/>
          </a:xfrm>
          <a:prstGeom prst="rect">
            <a:avLst/>
          </a:prstGeom>
        </p:spPr>
      </p:pic>
      <p:pic>
        <p:nvPicPr>
          <p:cNvPr id="14" name="Picture 1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8150048C-DC97-875B-5346-6709A4697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98700"/>
            <a:ext cx="8543637" cy="357414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A8F1251-927F-6149-E7FE-8372D6AF2883}"/>
              </a:ext>
            </a:extLst>
          </p:cNvPr>
          <p:cNvSpPr/>
          <p:nvPr/>
        </p:nvSpPr>
        <p:spPr>
          <a:xfrm>
            <a:off x="8556082" y="3906759"/>
            <a:ext cx="3637695" cy="2948358"/>
          </a:xfrm>
          <a:prstGeom prst="rect">
            <a:avLst/>
          </a:prstGeom>
          <a:solidFill>
            <a:srgbClr val="000000">
              <a:alpha val="5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0D6FCF9-1E34-2073-78B0-53DF2304A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318" y="-309212"/>
            <a:ext cx="3637250" cy="4044494"/>
          </a:xfrm>
        </p:spPr>
        <p:txBody>
          <a:bodyPr/>
          <a:lstStyle/>
          <a:p>
            <a:pPr algn="ctr"/>
            <a:r>
              <a:rPr lang="en-US" sz="2800" b="1" err="1">
                <a:solidFill>
                  <a:schemeClr val="bg1"/>
                </a:solidFill>
              </a:rPr>
              <a:t>Vizualizuojame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err="1">
                <a:solidFill>
                  <a:schemeClr val="bg1"/>
                </a:solidFill>
              </a:rPr>
              <a:t>komandų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err="1">
                <a:solidFill>
                  <a:schemeClr val="bg1"/>
                </a:solidFill>
              </a:rPr>
              <a:t>patekimo</a:t>
            </a:r>
            <a:r>
              <a:rPr lang="en-US" sz="2800" b="1" dirty="0">
                <a:solidFill>
                  <a:schemeClr val="bg1"/>
                </a:solidFill>
              </a:rPr>
              <a:t> į </a:t>
            </a:r>
            <a:r>
              <a:rPr lang="en-US" sz="2800" b="1" err="1">
                <a:solidFill>
                  <a:schemeClr val="bg1"/>
                </a:solidFill>
              </a:rPr>
              <a:t>aukštesnius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err="1">
                <a:solidFill>
                  <a:schemeClr val="bg1"/>
                </a:solidFill>
              </a:rPr>
              <a:t>etapus</a:t>
            </a:r>
            <a:r>
              <a:rPr lang="en-US" sz="2800" b="1" dirty="0">
                <a:solidFill>
                  <a:schemeClr val="bg1"/>
                </a:solidFill>
              </a:rPr>
              <a:t>, </a:t>
            </a:r>
            <a:r>
              <a:rPr lang="en-US" sz="2800" b="1" err="1">
                <a:solidFill>
                  <a:schemeClr val="bg1"/>
                </a:solidFill>
              </a:rPr>
              <a:t>rodiklių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>
                <a:solidFill>
                  <a:schemeClr val="bg1"/>
                </a:solidFill>
              </a:rPr>
              <a:t>svarbą</a:t>
            </a:r>
          </a:p>
        </p:txBody>
      </p:sp>
    </p:spTree>
    <p:extLst>
      <p:ext uri="{BB962C8B-B14F-4D97-AF65-F5344CB8AC3E}">
        <p14:creationId xmlns:p14="http://schemas.microsoft.com/office/powerpoint/2010/main" val="3676221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rry image of a rainbow&#10;&#10;Description automatically generated">
            <a:extLst>
              <a:ext uri="{FF2B5EF4-FFF2-40B4-BE49-F238E27FC236}">
                <a16:creationId xmlns:a16="http://schemas.microsoft.com/office/drawing/2014/main" id="{C4EA52E1-D62E-DC8F-05AC-F709A2A6C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" y="-4071"/>
            <a:ext cx="12191053" cy="687238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44C71B8-6CDA-2843-D54B-B0ACCD0D75D9}"/>
              </a:ext>
            </a:extLst>
          </p:cNvPr>
          <p:cNvSpPr/>
          <p:nvPr/>
        </p:nvSpPr>
        <p:spPr>
          <a:xfrm>
            <a:off x="428083" y="4395"/>
            <a:ext cx="4757603" cy="6850722"/>
          </a:xfrm>
          <a:prstGeom prst="rect">
            <a:avLst/>
          </a:prstGeom>
          <a:solidFill>
            <a:srgbClr val="000000">
              <a:alpha val="5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5BE0098-12A2-AA75-AF6F-B3550E278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64" y="-620939"/>
            <a:ext cx="3637250" cy="4044494"/>
          </a:xfrm>
        </p:spPr>
        <p:txBody>
          <a:bodyPr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</a:rPr>
              <a:t>Skaičiuojame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modelio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tikslumo</a:t>
            </a:r>
            <a:r>
              <a:rPr lang="en-US" sz="2800" b="1">
                <a:solidFill>
                  <a:schemeClr val="bg1"/>
                </a:solidFill>
              </a:rPr>
              <a:t> rodiklius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5" name="Picture 1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5CFBB6EE-7389-7429-5A51-F3155A7A0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465" y="3114922"/>
            <a:ext cx="6338454" cy="3432657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AC854CDB-2A23-D2F0-158E-1F9BB57F39FE}"/>
              </a:ext>
            </a:extLst>
          </p:cNvPr>
          <p:cNvSpPr txBox="1">
            <a:spLocks/>
          </p:cNvSpPr>
          <p:nvPr/>
        </p:nvSpPr>
        <p:spPr>
          <a:xfrm>
            <a:off x="985173" y="3110551"/>
            <a:ext cx="3845068" cy="3594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 err="1">
                <a:solidFill>
                  <a:schemeClr val="bg1"/>
                </a:solidFill>
                <a:ea typeface="+mj-lt"/>
                <a:cs typeface="+mj-lt"/>
              </a:rPr>
              <a:t>Geriausias</a:t>
            </a:r>
            <a:r>
              <a:rPr lang="en-US" sz="2000" b="1" dirty="0">
                <a:solidFill>
                  <a:schemeClr val="bg1"/>
                </a:solidFill>
                <a:ea typeface="+mj-lt"/>
                <a:cs typeface="+mj-lt"/>
              </a:rPr>
              <a:t> accuracy score:</a:t>
            </a:r>
            <a:r>
              <a:rPr lang="en-US" sz="2000" dirty="0">
                <a:solidFill>
                  <a:schemeClr val="bg1"/>
                </a:solidFill>
                <a:ea typeface="+mj-lt"/>
                <a:cs typeface="+mj-lt"/>
              </a:rPr>
              <a:t> 0.7272727272727273</a:t>
            </a:r>
            <a:endParaRPr lang="en-US" sz="2000">
              <a:solidFill>
                <a:schemeClr val="bg1"/>
              </a:solidFill>
            </a:endParaRPr>
          </a:p>
          <a:p>
            <a:pPr algn="ctr"/>
            <a:endParaRPr lang="en-US" sz="2000" dirty="0">
              <a:solidFill>
                <a:schemeClr val="bg1"/>
              </a:solidFill>
              <a:ea typeface="+mj-lt"/>
              <a:cs typeface="+mj-lt"/>
            </a:endParaRPr>
          </a:p>
          <a:p>
            <a:pPr algn="ctr"/>
            <a:r>
              <a:rPr lang="en-US" sz="2000" b="1" err="1">
                <a:solidFill>
                  <a:schemeClr val="bg1"/>
                </a:solidFill>
                <a:ea typeface="+mj-lt"/>
                <a:cs typeface="+mj-lt"/>
              </a:rPr>
              <a:t>Geriausias</a:t>
            </a:r>
            <a:r>
              <a:rPr lang="en-US" sz="2000" b="1" dirty="0">
                <a:solidFill>
                  <a:schemeClr val="bg1"/>
                </a:solidFill>
                <a:ea typeface="+mj-lt"/>
                <a:cs typeface="+mj-lt"/>
              </a:rPr>
              <a:t> precision score:</a:t>
            </a:r>
            <a:r>
              <a:rPr lang="en-US" sz="2000" dirty="0">
                <a:solidFill>
                  <a:schemeClr val="bg1"/>
                </a:solidFill>
                <a:ea typeface="+mj-lt"/>
                <a:cs typeface="+mj-lt"/>
              </a:rPr>
              <a:t> 0.7777777777777778</a:t>
            </a:r>
            <a:endParaRPr lang="en-US" sz="2000">
              <a:solidFill>
                <a:schemeClr val="bg1"/>
              </a:solidFill>
            </a:endParaRPr>
          </a:p>
          <a:p>
            <a:pPr algn="ctr"/>
            <a:endParaRPr lang="en-US" sz="2000" dirty="0">
              <a:solidFill>
                <a:schemeClr val="bg1"/>
              </a:solidFill>
              <a:ea typeface="+mj-lt"/>
              <a:cs typeface="+mj-lt"/>
            </a:endParaRPr>
          </a:p>
          <a:p>
            <a:pPr algn="ctr"/>
            <a:r>
              <a:rPr lang="en-US" sz="2000" b="1" dirty="0" err="1">
                <a:solidFill>
                  <a:schemeClr val="bg1"/>
                </a:solidFill>
                <a:ea typeface="+mj-lt"/>
                <a:cs typeface="+mj-lt"/>
              </a:rPr>
              <a:t>Geriausias</a:t>
            </a:r>
            <a:r>
              <a:rPr lang="en-US" sz="2000" b="1" dirty="0">
                <a:solidFill>
                  <a:schemeClr val="bg1"/>
                </a:solidFill>
                <a:ea typeface="+mj-lt"/>
                <a:cs typeface="+mj-lt"/>
              </a:rPr>
              <a:t> recall score:</a:t>
            </a:r>
            <a:r>
              <a:rPr lang="en-US" sz="2000" dirty="0">
                <a:solidFill>
                  <a:schemeClr val="bg1"/>
                </a:solidFill>
                <a:ea typeface="+mj-lt"/>
                <a:cs typeface="+mj-lt"/>
              </a:rPr>
              <a:t> 0.75</a:t>
            </a:r>
            <a:endParaRPr lang="en-US" sz="2000">
              <a:solidFill>
                <a:schemeClr val="bg1"/>
              </a:solidFill>
            </a:endParaRPr>
          </a:p>
          <a:p>
            <a:pPr algn="ctr"/>
            <a:endParaRPr lang="en-US" sz="2000" dirty="0">
              <a:solidFill>
                <a:schemeClr val="bg1"/>
              </a:solidFill>
              <a:ea typeface="+mj-lt"/>
              <a:cs typeface="+mj-lt"/>
            </a:endParaRPr>
          </a:p>
          <a:p>
            <a:pPr algn="ctr"/>
            <a:r>
              <a:rPr lang="en-US" sz="2000" b="1" dirty="0" err="1">
                <a:solidFill>
                  <a:schemeClr val="bg1"/>
                </a:solidFill>
                <a:ea typeface="+mj-lt"/>
                <a:cs typeface="+mj-lt"/>
              </a:rPr>
              <a:t>Geriausias</a:t>
            </a:r>
            <a:r>
              <a:rPr lang="en-US" sz="2000" b="1" dirty="0">
                <a:solidFill>
                  <a:schemeClr val="bg1"/>
                </a:solidFill>
                <a:ea typeface="+mj-lt"/>
                <a:cs typeface="+mj-lt"/>
              </a:rPr>
              <a:t> f1 score:</a:t>
            </a:r>
            <a:r>
              <a:rPr lang="en-US" sz="2000" dirty="0">
                <a:solidFill>
                  <a:schemeClr val="bg1"/>
                </a:solidFill>
                <a:ea typeface="+mj-lt"/>
                <a:cs typeface="+mj-lt"/>
              </a:rPr>
              <a:t> 0.6585858585858585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30F94F-AAF2-EF37-486E-E96F03B1C20C}"/>
              </a:ext>
            </a:extLst>
          </p:cNvPr>
          <p:cNvSpPr/>
          <p:nvPr/>
        </p:nvSpPr>
        <p:spPr>
          <a:xfrm>
            <a:off x="11246173" y="4395"/>
            <a:ext cx="381876" cy="1389723"/>
          </a:xfrm>
          <a:prstGeom prst="rect">
            <a:avLst/>
          </a:prstGeom>
          <a:solidFill>
            <a:srgbClr val="000000">
              <a:alpha val="5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723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urry image of a rainbow&#10;&#10;Description automatically generated">
            <a:extLst>
              <a:ext uri="{FF2B5EF4-FFF2-40B4-BE49-F238E27FC236}">
                <a16:creationId xmlns:a16="http://schemas.microsoft.com/office/drawing/2014/main" id="{269D014A-8CB0-1F54-B6F5-0F174C8A6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43" y="8107"/>
            <a:ext cx="12203545" cy="68464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1D1A299-7B80-3483-5918-DFC481FD8018}"/>
              </a:ext>
            </a:extLst>
          </p:cNvPr>
          <p:cNvSpPr/>
          <p:nvPr/>
        </p:nvSpPr>
        <p:spPr>
          <a:xfrm>
            <a:off x="166121" y="3202"/>
            <a:ext cx="4757603" cy="6850722"/>
          </a:xfrm>
          <a:prstGeom prst="rect">
            <a:avLst/>
          </a:prstGeom>
          <a:solidFill>
            <a:srgbClr val="000000">
              <a:alpha val="5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B9FCF26-0D95-9BAA-0231-D8AEAC938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865" y="441242"/>
            <a:ext cx="3637250" cy="1700767"/>
          </a:xfrm>
        </p:spPr>
        <p:txBody>
          <a:bodyPr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</a:rPr>
              <a:t>Linijinė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regresija</a:t>
            </a:r>
          </a:p>
        </p:txBody>
      </p:sp>
      <p:pic>
        <p:nvPicPr>
          <p:cNvPr id="12" name="Picture 11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97FE7E6B-C34F-4672-8C8E-D2CF97D985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9" t="12703" r="-99" b="-392"/>
          <a:stretch/>
        </p:blipFill>
        <p:spPr>
          <a:xfrm>
            <a:off x="4923581" y="3745996"/>
            <a:ext cx="7272850" cy="3111835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01CC3C94-F777-EC55-1A6D-06CE1E8BD45F}"/>
              </a:ext>
            </a:extLst>
          </p:cNvPr>
          <p:cNvSpPr txBox="1">
            <a:spLocks/>
          </p:cNvSpPr>
          <p:nvPr/>
        </p:nvSpPr>
        <p:spPr>
          <a:xfrm>
            <a:off x="731173" y="4276644"/>
            <a:ext cx="3637250" cy="1700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solidFill>
                  <a:schemeClr val="bg1"/>
                </a:solidFill>
                <a:ea typeface="+mj-lt"/>
                <a:cs typeface="+mj-lt"/>
              </a:rPr>
              <a:t>MSE </a:t>
            </a:r>
            <a:r>
              <a:rPr lang="en-US" sz="2200" b="1" dirty="0" err="1">
                <a:solidFill>
                  <a:schemeClr val="bg1"/>
                </a:solidFill>
                <a:ea typeface="+mj-lt"/>
                <a:cs typeface="+mj-lt"/>
              </a:rPr>
              <a:t>vertė</a:t>
            </a:r>
            <a:r>
              <a:rPr lang="en-US" sz="2200" b="1" dirty="0">
                <a:solidFill>
                  <a:schemeClr val="bg1"/>
                </a:solidFill>
                <a:ea typeface="+mj-lt"/>
                <a:cs typeface="+mj-lt"/>
              </a:rPr>
              <a:t>:</a:t>
            </a:r>
            <a:r>
              <a:rPr lang="en-US" sz="2200" dirty="0">
                <a:solidFill>
                  <a:schemeClr val="bg1"/>
                </a:solidFill>
                <a:ea typeface="+mj-lt"/>
                <a:cs typeface="+mj-lt"/>
              </a:rPr>
              <a:t> 0.0954928202955981</a:t>
            </a:r>
            <a:endParaRPr lang="en-US" sz="2200">
              <a:solidFill>
                <a:schemeClr val="bg1"/>
              </a:solidFill>
            </a:endParaRPr>
          </a:p>
          <a:p>
            <a:pPr algn="ctr"/>
            <a:endParaRPr lang="en-US" sz="2200" b="1" dirty="0">
              <a:solidFill>
                <a:schemeClr val="bg1"/>
              </a:solidFill>
              <a:ea typeface="+mj-lt"/>
              <a:cs typeface="+mj-lt"/>
            </a:endParaRPr>
          </a:p>
          <a:p>
            <a:pPr algn="ctr"/>
            <a:r>
              <a:rPr lang="en-US" sz="2200" b="1" dirty="0">
                <a:solidFill>
                  <a:schemeClr val="bg1"/>
                </a:solidFill>
                <a:ea typeface="+mj-lt"/>
                <a:cs typeface="+mj-lt"/>
              </a:rPr>
              <a:t>R2 </a:t>
            </a:r>
            <a:r>
              <a:rPr lang="en-US" sz="2200" b="1" dirty="0" err="1">
                <a:solidFill>
                  <a:schemeClr val="bg1"/>
                </a:solidFill>
                <a:ea typeface="+mj-lt"/>
                <a:cs typeface="+mj-lt"/>
              </a:rPr>
              <a:t>vertė</a:t>
            </a:r>
            <a:r>
              <a:rPr lang="en-US" sz="2200" b="1" dirty="0">
                <a:solidFill>
                  <a:schemeClr val="bg1"/>
                </a:solidFill>
                <a:ea typeface="+mj-lt"/>
                <a:cs typeface="+mj-lt"/>
              </a:rPr>
              <a:t>:</a:t>
            </a:r>
            <a:r>
              <a:rPr lang="en-US" sz="2200" dirty="0">
                <a:solidFill>
                  <a:schemeClr val="bg1"/>
                </a:solidFill>
                <a:ea typeface="+mj-lt"/>
                <a:cs typeface="+mj-lt"/>
              </a:rPr>
              <a:t> 0.9830686488837592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19" name="Picture 18" descr="A graph with blue dots&#10;&#10;Description automatically generated">
            <a:extLst>
              <a:ext uri="{FF2B5EF4-FFF2-40B4-BE49-F238E27FC236}">
                <a16:creationId xmlns:a16="http://schemas.microsoft.com/office/drawing/2014/main" id="{DDFC7AAB-F5CB-4157-FF43-FBD3EDE23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867" y="4618"/>
            <a:ext cx="4989945" cy="374534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9AE2A86-FDD0-7D37-6AA9-0686673E4A29}"/>
              </a:ext>
            </a:extLst>
          </p:cNvPr>
          <p:cNvSpPr/>
          <p:nvPr/>
        </p:nvSpPr>
        <p:spPr>
          <a:xfrm>
            <a:off x="9913668" y="3433394"/>
            <a:ext cx="2275330" cy="304450"/>
          </a:xfrm>
          <a:prstGeom prst="rect">
            <a:avLst/>
          </a:prstGeom>
          <a:solidFill>
            <a:srgbClr val="000000">
              <a:alpha val="5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314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rry image of a rainbow&#10;&#10;Description automatically generated">
            <a:extLst>
              <a:ext uri="{FF2B5EF4-FFF2-40B4-BE49-F238E27FC236}">
                <a16:creationId xmlns:a16="http://schemas.microsoft.com/office/drawing/2014/main" id="{3590DF65-D98C-4ED8-8970-6BFEE2DE9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" y="4158"/>
            <a:ext cx="12180454" cy="71004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892CB0-F30D-5866-64FB-5D31719C2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91886" y="2623457"/>
            <a:ext cx="3853543" cy="3853543"/>
          </a:xfrm>
          <a:prstGeom prst="rect">
            <a:avLst/>
          </a:prstGeom>
        </p:spPr>
      </p:pic>
      <p:pic>
        <p:nvPicPr>
          <p:cNvPr id="15" name="Picture 14" descr="A dog standing on a desk with a computer and a computer&#10;&#10;Description automatically generated">
            <a:extLst>
              <a:ext uri="{FF2B5EF4-FFF2-40B4-BE49-F238E27FC236}">
                <a16:creationId xmlns:a16="http://schemas.microsoft.com/office/drawing/2014/main" id="{ABC2D580-6AC1-EA77-18A2-A4C3D76138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450546" y="2625003"/>
            <a:ext cx="2848553" cy="3852430"/>
          </a:xfrm>
          <a:prstGeom prst="rect">
            <a:avLst/>
          </a:prstGeom>
        </p:spPr>
      </p:pic>
      <p:pic>
        <p:nvPicPr>
          <p:cNvPr id="18" name="Picture 17" descr="R for cats · and cat lovers">
            <a:extLst>
              <a:ext uri="{FF2B5EF4-FFF2-40B4-BE49-F238E27FC236}">
                <a16:creationId xmlns:a16="http://schemas.microsoft.com/office/drawing/2014/main" id="{974A8A11-47C5-9C0E-DA4C-109980E228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3511" y="2620674"/>
            <a:ext cx="4251613" cy="385647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068804-45B1-C37B-D17F-C46F67E3F5B6}"/>
              </a:ext>
            </a:extLst>
          </p:cNvPr>
          <p:cNvSpPr/>
          <p:nvPr/>
        </p:nvSpPr>
        <p:spPr>
          <a:xfrm>
            <a:off x="393447" y="535486"/>
            <a:ext cx="11315421" cy="1170358"/>
          </a:xfrm>
          <a:prstGeom prst="rect">
            <a:avLst/>
          </a:prstGeom>
          <a:solidFill>
            <a:srgbClr val="000000">
              <a:alpha val="5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7ACAEF5-98A4-F43D-D2B1-56F367EBD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591" y="348879"/>
            <a:ext cx="9837158" cy="1550676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print</a:t>
            </a:r>
            <a:r>
              <a:rPr lang="en-US" sz="2800" b="1" dirty="0">
                <a:solidFill>
                  <a:schemeClr val="bg1"/>
                </a:solidFill>
              </a:rPr>
              <a:t>(" </a:t>
            </a:r>
            <a:r>
              <a:rPr lang="en-US" sz="2800" b="1" dirty="0" err="1">
                <a:solidFill>
                  <a:schemeClr val="bg1"/>
                </a:solidFill>
              </a:rPr>
              <a:t>Ačiū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už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dėmesį</a:t>
            </a:r>
            <a:r>
              <a:rPr lang="en-US" sz="2800" b="1" dirty="0">
                <a:solidFill>
                  <a:schemeClr val="bg1"/>
                </a:solidFill>
              </a:rPr>
              <a:t> ")</a:t>
            </a:r>
          </a:p>
        </p:txBody>
      </p:sp>
    </p:spTree>
    <p:extLst>
      <p:ext uri="{BB962C8B-B14F-4D97-AF65-F5344CB8AC3E}">
        <p14:creationId xmlns:p14="http://schemas.microsoft.com/office/powerpoint/2010/main" val="1014462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blurry image of a rainbow&#10;&#10;Description automatically generated">
            <a:extLst>
              <a:ext uri="{FF2B5EF4-FFF2-40B4-BE49-F238E27FC236}">
                <a16:creationId xmlns:a16="http://schemas.microsoft.com/office/drawing/2014/main" id="{1247AFD6-BB40-C5C3-85EA-517FF886A68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-1047" y="3581"/>
            <a:ext cx="12196030" cy="6862032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8651069-2369-46D0-B554-836BBDF55E07}"/>
              </a:ext>
            </a:extLst>
          </p:cNvPr>
          <p:cNvSpPr/>
          <p:nvPr/>
        </p:nvSpPr>
        <p:spPr>
          <a:xfrm>
            <a:off x="190580" y="9102"/>
            <a:ext cx="6550303" cy="6857998"/>
          </a:xfrm>
          <a:prstGeom prst="rect">
            <a:avLst/>
          </a:prstGeom>
          <a:solidFill>
            <a:srgbClr val="000000">
              <a:alpha val="5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52FBEA-CEB3-C6DB-D179-4DCAE0F10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43625" y="183941"/>
            <a:ext cx="9639093" cy="871937"/>
          </a:xfrm>
        </p:spPr>
        <p:txBody>
          <a:bodyPr/>
          <a:lstStyle/>
          <a:p>
            <a:pPr algn="ctr"/>
            <a:r>
              <a:rPr lang="en-US" b="1" err="1">
                <a:solidFill>
                  <a:schemeClr val="bg1"/>
                </a:solidFill>
              </a:rPr>
              <a:t>Eurolygos</a:t>
            </a:r>
            <a:r>
              <a:rPr lang="en-US" b="1">
                <a:solidFill>
                  <a:schemeClr val="bg1"/>
                </a:solidFill>
              </a:rPr>
              <a:t> </a:t>
            </a:r>
            <a:r>
              <a:rPr lang="en-US" b="1" err="1">
                <a:solidFill>
                  <a:schemeClr val="bg1"/>
                </a:solidFill>
              </a:rPr>
              <a:t>analizės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A503A8-F415-0BEA-704F-1081E597C5A1}"/>
              </a:ext>
            </a:extLst>
          </p:cNvPr>
          <p:cNvSpPr txBox="1"/>
          <p:nvPr/>
        </p:nvSpPr>
        <p:spPr>
          <a:xfrm>
            <a:off x="376173" y="1714837"/>
            <a:ext cx="6365735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sz="2200" dirty="0" err="1">
                <a:solidFill>
                  <a:schemeClr val="bg1"/>
                </a:solidFill>
              </a:rPr>
              <a:t>Prognozuojame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laimėtų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rungtynių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kiekį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sz="220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sz="2200" dirty="0" err="1">
                <a:solidFill>
                  <a:schemeClr val="bg1"/>
                </a:solidFill>
              </a:rPr>
              <a:t>Nustatome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kokie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rodikliai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turi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didžiausia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įtaką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laimėtų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rungtynių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kiekiui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ir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juos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lt" sz="2200" dirty="0">
                <a:solidFill>
                  <a:schemeClr val="bg1"/>
                </a:solidFill>
                <a:ea typeface="+mn-lt"/>
                <a:cs typeface="+mn-lt"/>
              </a:rPr>
              <a:t>vizualizuojame.</a:t>
            </a:r>
            <a:endParaRPr lang="en-US" sz="22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sz="220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sz="2200" dirty="0" err="1">
                <a:solidFill>
                  <a:schemeClr val="bg1"/>
                </a:solidFill>
              </a:rPr>
              <a:t>Atliekame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koreliacija</a:t>
            </a:r>
            <a:r>
              <a:rPr lang="en-US" sz="2200" dirty="0">
                <a:solidFill>
                  <a:schemeClr val="bg1"/>
                </a:solidFill>
              </a:rPr>
              <a:t> tarp </a:t>
            </a:r>
            <a:r>
              <a:rPr lang="en-US" sz="2200" dirty="0" err="1">
                <a:solidFill>
                  <a:schemeClr val="bg1"/>
                </a:solidFill>
              </a:rPr>
              <a:t>laimėtų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žaidimų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ir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vidutiniškai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surinktų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taškų</a:t>
            </a:r>
            <a:r>
              <a:rPr lang="en-US" sz="2200" dirty="0">
                <a:solidFill>
                  <a:schemeClr val="bg1"/>
                </a:solidFill>
              </a:rPr>
              <a:t> per </a:t>
            </a:r>
            <a:r>
              <a:rPr lang="en-US" sz="2200" dirty="0" err="1">
                <a:solidFill>
                  <a:schemeClr val="bg1"/>
                </a:solidFill>
              </a:rPr>
              <a:t>žaidimą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  <a:latin typeface="Consolas"/>
            </a:endParaRPr>
          </a:p>
          <a:p>
            <a:pPr marL="342900" indent="-342900">
              <a:buAutoNum type="arabicPeriod"/>
            </a:pPr>
            <a:endParaRPr lang="en-US" sz="220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lt" sz="2200" dirty="0">
                <a:solidFill>
                  <a:schemeClr val="bg1"/>
                </a:solidFill>
                <a:ea typeface="+mn-lt"/>
                <a:cs typeface="+mn-lt"/>
              </a:rPr>
              <a:t>Vizualizuojame</a:t>
            </a:r>
            <a:r>
              <a:rPr lang="lt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pelnytų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taškų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prognozę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  <a:latin typeface="Avenir Next LT Pro"/>
            </a:endParaRPr>
          </a:p>
          <a:p>
            <a:pPr marL="342900" indent="-342900">
              <a:buAutoNum type="arabicPeriod"/>
            </a:pPr>
            <a:endParaRPr lang="en-US" sz="220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sz="2200" dirty="0" err="1">
                <a:solidFill>
                  <a:schemeClr val="bg1"/>
                </a:solidFill>
              </a:rPr>
              <a:t>Atliekame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klasterizaciją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su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KMeans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6DA188E-9200-B8CA-22FF-C5F98AC5F745}"/>
              </a:ext>
            </a:extLst>
          </p:cNvPr>
          <p:cNvSpPr txBox="1">
            <a:spLocks/>
          </p:cNvSpPr>
          <p:nvPr/>
        </p:nvSpPr>
        <p:spPr>
          <a:xfrm>
            <a:off x="-435620" y="741495"/>
            <a:ext cx="7630758" cy="816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err="1">
                <a:solidFill>
                  <a:schemeClr val="bg1"/>
                </a:solidFill>
                <a:latin typeface="Aptos"/>
              </a:rPr>
              <a:t>aptarimas</a:t>
            </a:r>
            <a:endParaRPr lang="en-US" sz="2800" b="1">
              <a:solidFill>
                <a:schemeClr val="bg1"/>
              </a:solidFill>
              <a:latin typeface="Aptos"/>
            </a:endParaRPr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384DF884-0F43-3A16-B16F-9B0EF57231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34" r="37230" b="4518"/>
          <a:stretch/>
        </p:blipFill>
        <p:spPr>
          <a:xfrm>
            <a:off x="8194168" y="4538301"/>
            <a:ext cx="3625275" cy="199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11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rry image of a rainbow&#10;&#10;Description automatically generated">
            <a:extLst>
              <a:ext uri="{FF2B5EF4-FFF2-40B4-BE49-F238E27FC236}">
                <a16:creationId xmlns:a16="http://schemas.microsoft.com/office/drawing/2014/main" id="{979BED18-7F40-8AE8-032F-13014F6A5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05" y="-8850"/>
            <a:ext cx="12206111" cy="6857999"/>
          </a:xfrm>
          <a:prstGeom prst="rect">
            <a:avLst/>
          </a:prstGeom>
        </p:spPr>
      </p:pic>
      <p:pic>
        <p:nvPicPr>
          <p:cNvPr id="10" name="Content Placeholder 9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BCF20FF-4057-9E6B-25FE-5C3B3398218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-1193" y="2195"/>
            <a:ext cx="6875669" cy="6864626"/>
          </a:xfrm>
        </p:spPr>
      </p:pic>
      <p:pic>
        <p:nvPicPr>
          <p:cNvPr id="11" name="Content Placeholder 10" descr="A graph with blue dots and red lines&#10;&#10;Description automatically generated">
            <a:extLst>
              <a:ext uri="{FF2B5EF4-FFF2-40B4-BE49-F238E27FC236}">
                <a16:creationId xmlns:a16="http://schemas.microsoft.com/office/drawing/2014/main" id="{D061B8D3-9DEB-6EAD-37B3-B307AE1E82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870987" y="2195"/>
            <a:ext cx="5317067" cy="4128911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725E0-A1A9-848C-FAD1-4B1DB1AA14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62591" y="-267242"/>
            <a:ext cx="7532977" cy="87912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err="1">
                <a:solidFill>
                  <a:schemeClr val="tx2"/>
                </a:solidFill>
                <a:ea typeface="+mn-lt"/>
                <a:cs typeface="+mn-lt"/>
              </a:rPr>
              <a:t>Prognozuojame</a:t>
            </a:r>
            <a:r>
              <a:rPr lang="en-US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2"/>
                </a:solidFill>
                <a:ea typeface="+mn-lt"/>
                <a:cs typeface="+mn-lt"/>
              </a:rPr>
              <a:t>laimėtų</a:t>
            </a:r>
            <a:r>
              <a:rPr lang="en-US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2"/>
                </a:solidFill>
                <a:ea typeface="+mn-lt"/>
                <a:cs typeface="+mn-lt"/>
              </a:rPr>
              <a:t>rungtynių</a:t>
            </a:r>
            <a:r>
              <a:rPr lang="en-US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2"/>
                </a:solidFill>
                <a:ea typeface="+mn-lt"/>
                <a:cs typeface="+mn-lt"/>
              </a:rPr>
              <a:t>kiekį</a:t>
            </a:r>
            <a:r>
              <a:rPr lang="en-US">
                <a:solidFill>
                  <a:schemeClr val="tx2"/>
                </a:solidFill>
                <a:ea typeface="+mn-lt"/>
                <a:cs typeface="+mn-lt"/>
              </a:rPr>
              <a:t>.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1355C2-CB82-B384-AA1B-B3DC52B667C1}"/>
              </a:ext>
            </a:extLst>
          </p:cNvPr>
          <p:cNvSpPr/>
          <p:nvPr/>
        </p:nvSpPr>
        <p:spPr>
          <a:xfrm>
            <a:off x="6865674" y="4103145"/>
            <a:ext cx="5295696" cy="2737554"/>
          </a:xfrm>
          <a:prstGeom prst="rect">
            <a:avLst/>
          </a:prstGeom>
          <a:solidFill>
            <a:srgbClr val="000000">
              <a:alpha val="5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0366CC9-9891-EBB9-EB61-C4AF207445CA}"/>
              </a:ext>
            </a:extLst>
          </p:cNvPr>
          <p:cNvSpPr txBox="1">
            <a:spLocks/>
          </p:cNvSpPr>
          <p:nvPr/>
        </p:nvSpPr>
        <p:spPr>
          <a:xfrm>
            <a:off x="6860790" y="4128597"/>
            <a:ext cx="5289906" cy="23849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Mean Absolute Error</a:t>
            </a:r>
            <a:r>
              <a:rPr lang="en-US" sz="1800" b="0">
                <a:solidFill>
                  <a:schemeClr val="bg1"/>
                </a:solidFill>
                <a:ea typeface="+mn-lt"/>
                <a:cs typeface="+mn-lt"/>
              </a:rPr>
              <a:t>: 1.65</a:t>
            </a:r>
            <a:endParaRPr lang="en-US" sz="1800" b="0">
              <a:solidFill>
                <a:schemeClr val="bg1"/>
              </a:solidFill>
            </a:endParaRPr>
          </a:p>
          <a:p>
            <a:pPr marL="285750" indent="-285750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Mean Squared Error:</a:t>
            </a:r>
            <a:r>
              <a:rPr lang="en-US" sz="1800" b="0">
                <a:solidFill>
                  <a:schemeClr val="bg1"/>
                </a:solidFill>
                <a:ea typeface="+mn-lt"/>
                <a:cs typeface="+mn-lt"/>
              </a:rPr>
              <a:t> 6.10</a:t>
            </a:r>
            <a:endParaRPr lang="en-US" sz="1800" b="0">
              <a:solidFill>
                <a:schemeClr val="bg1"/>
              </a:solidFill>
            </a:endParaRPr>
          </a:p>
          <a:p>
            <a:pPr marL="285750" indent="-285750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R2 Score:</a:t>
            </a:r>
            <a:r>
              <a:rPr lang="en-US" sz="1800" b="0">
                <a:solidFill>
                  <a:schemeClr val="bg1"/>
                </a:solidFill>
                <a:ea typeface="+mn-lt"/>
                <a:cs typeface="+mn-lt"/>
              </a:rPr>
              <a:t> 0.7618411624203821</a:t>
            </a:r>
            <a:endParaRPr lang="en-US" sz="1800" b="0">
              <a:solidFill>
                <a:schemeClr val="bg1"/>
              </a:solidFill>
            </a:endParaRPr>
          </a:p>
          <a:p>
            <a:pPr marL="285750" indent="-285750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Best Model Parameters:</a:t>
            </a:r>
            <a:r>
              <a:rPr lang="en-US" sz="1800" b="0">
                <a:solidFill>
                  <a:schemeClr val="bg1"/>
                </a:solidFill>
                <a:ea typeface="+mn-lt"/>
                <a:cs typeface="+mn-lt"/>
              </a:rPr>
              <a:t> {'</a:t>
            </a:r>
            <a:r>
              <a:rPr lang="en-US" sz="1800" b="0" err="1">
                <a:solidFill>
                  <a:schemeClr val="bg1"/>
                </a:solidFill>
                <a:ea typeface="+mn-lt"/>
                <a:cs typeface="+mn-lt"/>
              </a:rPr>
              <a:t>max_depth</a:t>
            </a:r>
            <a:r>
              <a:rPr lang="en-US" sz="1800" b="0">
                <a:solidFill>
                  <a:schemeClr val="bg1"/>
                </a:solidFill>
                <a:ea typeface="+mn-lt"/>
                <a:cs typeface="+mn-lt"/>
              </a:rPr>
              <a:t>': None, '</a:t>
            </a:r>
            <a:r>
              <a:rPr lang="en-US" sz="1800" b="0" err="1">
                <a:solidFill>
                  <a:schemeClr val="bg1"/>
                </a:solidFill>
                <a:ea typeface="+mn-lt"/>
                <a:cs typeface="+mn-lt"/>
              </a:rPr>
              <a:t>min_samples_split</a:t>
            </a:r>
            <a:r>
              <a:rPr lang="en-US" sz="1800" b="0">
                <a:solidFill>
                  <a:schemeClr val="bg1"/>
                </a:solidFill>
                <a:ea typeface="+mn-lt"/>
                <a:cs typeface="+mn-lt"/>
              </a:rPr>
              <a:t>': 2, '</a:t>
            </a:r>
            <a:r>
              <a:rPr lang="en-US" sz="1800" b="0" err="1">
                <a:solidFill>
                  <a:schemeClr val="bg1"/>
                </a:solidFill>
                <a:ea typeface="+mn-lt"/>
                <a:cs typeface="+mn-lt"/>
              </a:rPr>
              <a:t>n_estimators</a:t>
            </a:r>
            <a:r>
              <a:rPr lang="en-US" sz="1800" b="0">
                <a:solidFill>
                  <a:schemeClr val="bg1"/>
                </a:solidFill>
                <a:ea typeface="+mn-lt"/>
                <a:cs typeface="+mn-lt"/>
              </a:rPr>
              <a:t>': 80}</a:t>
            </a:r>
            <a:endParaRPr lang="en-US" sz="18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284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rry image of a rainbow&#10;&#10;Description automatically generated">
            <a:extLst>
              <a:ext uri="{FF2B5EF4-FFF2-40B4-BE49-F238E27FC236}">
                <a16:creationId xmlns:a16="http://schemas.microsoft.com/office/drawing/2014/main" id="{AB901C48-C913-C2F3-D9F4-9256A9F3A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" y="3720"/>
            <a:ext cx="12192000" cy="6857999"/>
          </a:xfrm>
          <a:prstGeom prst="rect">
            <a:avLst/>
          </a:prstGeom>
        </p:spPr>
      </p:pic>
      <p:pic>
        <p:nvPicPr>
          <p:cNvPr id="9" name="Picture 8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D1E2F29B-680A-7586-04F7-0C67A8903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" y="-1850"/>
            <a:ext cx="7880310" cy="3685322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115259-729F-75E8-89FA-5DFB9630290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2120" y="3477365"/>
            <a:ext cx="7880311" cy="338614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57A729-1B93-10D5-FDB9-B07FFCF09DE2}"/>
              </a:ext>
            </a:extLst>
          </p:cNvPr>
          <p:cNvSpPr/>
          <p:nvPr/>
        </p:nvSpPr>
        <p:spPr>
          <a:xfrm>
            <a:off x="7879853" y="-5009"/>
            <a:ext cx="4307919" cy="6857998"/>
          </a:xfrm>
          <a:prstGeom prst="rect">
            <a:avLst/>
          </a:prstGeom>
          <a:solidFill>
            <a:srgbClr val="000000">
              <a:alpha val="5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85E36E-9F7C-B12A-0F44-2B24A3F63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3862" y="2516"/>
            <a:ext cx="4664795" cy="1977859"/>
          </a:xfrm>
        </p:spPr>
        <p:txBody>
          <a:bodyPr/>
          <a:lstStyle/>
          <a:p>
            <a:pPr algn="ctr"/>
            <a:r>
              <a:rPr lang="en-US" sz="2200" b="1" err="1">
                <a:solidFill>
                  <a:schemeClr val="bg1"/>
                </a:solidFill>
                <a:ea typeface="+mj-lt"/>
                <a:cs typeface="+mj-lt"/>
              </a:rPr>
              <a:t>Nustatome</a:t>
            </a:r>
            <a:r>
              <a:rPr lang="en-US" sz="2200" b="1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2200" b="1" err="1">
                <a:solidFill>
                  <a:schemeClr val="bg1"/>
                </a:solidFill>
                <a:ea typeface="+mj-lt"/>
                <a:cs typeface="+mj-lt"/>
              </a:rPr>
              <a:t>kokie</a:t>
            </a:r>
            <a:r>
              <a:rPr lang="en-US" sz="2200" b="1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2200" b="1" err="1">
                <a:solidFill>
                  <a:schemeClr val="bg1"/>
                </a:solidFill>
                <a:ea typeface="+mj-lt"/>
                <a:cs typeface="+mj-lt"/>
              </a:rPr>
              <a:t>rodikliai</a:t>
            </a:r>
            <a:r>
              <a:rPr lang="en-US" sz="2200" b="1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2200" b="1" err="1">
                <a:solidFill>
                  <a:schemeClr val="bg1"/>
                </a:solidFill>
                <a:ea typeface="+mj-lt"/>
                <a:cs typeface="+mj-lt"/>
              </a:rPr>
              <a:t>turi</a:t>
            </a:r>
            <a:r>
              <a:rPr lang="en-US" sz="2200" b="1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2200" b="1" err="1">
                <a:solidFill>
                  <a:schemeClr val="bg1"/>
                </a:solidFill>
                <a:ea typeface="+mj-lt"/>
                <a:cs typeface="+mj-lt"/>
              </a:rPr>
              <a:t>didžiausią</a:t>
            </a:r>
            <a:r>
              <a:rPr lang="en-US" sz="2200" b="1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2200" b="1" err="1">
                <a:solidFill>
                  <a:schemeClr val="bg1"/>
                </a:solidFill>
                <a:ea typeface="+mj-lt"/>
                <a:cs typeface="+mj-lt"/>
              </a:rPr>
              <a:t>įtaką</a:t>
            </a:r>
            <a:r>
              <a:rPr lang="en-US" sz="2200" b="1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2200" b="1" err="1">
                <a:solidFill>
                  <a:schemeClr val="bg1"/>
                </a:solidFill>
                <a:ea typeface="+mj-lt"/>
                <a:cs typeface="+mj-lt"/>
              </a:rPr>
              <a:t>laimėtų</a:t>
            </a:r>
            <a:r>
              <a:rPr lang="en-US" sz="2200" b="1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2200" b="1" err="1">
                <a:solidFill>
                  <a:schemeClr val="bg1"/>
                </a:solidFill>
                <a:ea typeface="+mj-lt"/>
                <a:cs typeface="+mj-lt"/>
              </a:rPr>
              <a:t>rungtynių</a:t>
            </a:r>
            <a:r>
              <a:rPr lang="en-US" sz="2200" b="1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2200" b="1" err="1">
                <a:solidFill>
                  <a:schemeClr val="bg1"/>
                </a:solidFill>
                <a:ea typeface="+mj-lt"/>
                <a:cs typeface="+mj-lt"/>
              </a:rPr>
              <a:t>kiekiui</a:t>
            </a:r>
            <a:r>
              <a:rPr lang="en-US" sz="2200" b="1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2200" b="1" err="1">
                <a:solidFill>
                  <a:schemeClr val="bg1"/>
                </a:solidFill>
                <a:ea typeface="+mj-lt"/>
                <a:cs typeface="+mj-lt"/>
              </a:rPr>
              <a:t>ir</a:t>
            </a:r>
            <a:r>
              <a:rPr lang="en-US" sz="2200" b="1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2200" b="1" err="1">
                <a:solidFill>
                  <a:schemeClr val="bg1"/>
                </a:solidFill>
                <a:ea typeface="+mj-lt"/>
                <a:cs typeface="+mj-lt"/>
              </a:rPr>
              <a:t>juos</a:t>
            </a:r>
            <a:r>
              <a:rPr lang="en-US" sz="2200" b="1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lt" sz="2200" b="1">
                <a:solidFill>
                  <a:schemeClr val="bg1"/>
                </a:solidFill>
                <a:ea typeface="+mj-lt"/>
                <a:cs typeface="+mj-lt"/>
              </a:rPr>
              <a:t>vizualizuojame.</a:t>
            </a:r>
            <a:endParaRPr lang="en-US" sz="2200" b="1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468042-90A2-2085-C6AB-9FFCECE8FB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82381" y="3677360"/>
            <a:ext cx="4661585" cy="2573689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  <a:ea typeface="+mn-lt"/>
                <a:cs typeface="+mn-lt"/>
              </a:rPr>
              <a:t>          Feature                          Importance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b="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1800" b="0" dirty="0" err="1">
                <a:solidFill>
                  <a:schemeClr val="bg1"/>
                </a:solidFill>
                <a:ea typeface="+mn-lt"/>
                <a:cs typeface="+mn-lt"/>
              </a:rPr>
              <a:t>Laimėta</a:t>
            </a:r>
            <a:r>
              <a:rPr lang="en-US" sz="1800" b="0" dirty="0">
                <a:solidFill>
                  <a:schemeClr val="bg1"/>
                </a:solidFill>
                <a:ea typeface="+mn-lt"/>
                <a:cs typeface="+mn-lt"/>
              </a:rPr>
              <a:t> %                               0.649107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b="0" dirty="0">
                <a:solidFill>
                  <a:schemeClr val="bg1"/>
                </a:solidFill>
                <a:ea typeface="+mn-lt"/>
                <a:cs typeface="+mn-lt"/>
              </a:rPr>
              <a:t> Vidut. </a:t>
            </a:r>
            <a:r>
              <a:rPr lang="en-US" sz="1800" b="0" dirty="0" err="1">
                <a:solidFill>
                  <a:schemeClr val="bg1"/>
                </a:solidFill>
                <a:ea typeface="+mn-lt"/>
                <a:cs typeface="+mn-lt"/>
              </a:rPr>
              <a:t>taškų</a:t>
            </a:r>
            <a:r>
              <a:rPr lang="en-US" sz="1800" b="0" dirty="0">
                <a:solidFill>
                  <a:schemeClr val="bg1"/>
                </a:solidFill>
                <a:ea typeface="+mn-lt"/>
                <a:cs typeface="+mn-lt"/>
              </a:rPr>
              <a:t> per </a:t>
            </a:r>
            <a:r>
              <a:rPr lang="en-US" sz="1800" b="0" dirty="0" err="1">
                <a:solidFill>
                  <a:schemeClr val="bg1"/>
                </a:solidFill>
                <a:ea typeface="+mn-lt"/>
                <a:cs typeface="+mn-lt"/>
              </a:rPr>
              <a:t>rungtynes</a:t>
            </a:r>
            <a:r>
              <a:rPr lang="en-US" sz="1800" b="0" dirty="0">
                <a:solidFill>
                  <a:schemeClr val="bg1"/>
                </a:solidFill>
                <a:ea typeface="+mn-lt"/>
                <a:cs typeface="+mn-lt"/>
              </a:rPr>
              <a:t>   0.178817</a:t>
            </a:r>
            <a:endParaRPr lang="en-US" sz="1800" b="0" dirty="0">
              <a:solidFill>
                <a:schemeClr val="bg1"/>
              </a:solidFill>
            </a:endParaRPr>
          </a:p>
          <a:p>
            <a:r>
              <a:rPr lang="en-US" sz="1800" b="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1800" b="0" dirty="0" err="1">
                <a:solidFill>
                  <a:schemeClr val="bg1"/>
                </a:solidFill>
                <a:ea typeface="+mn-lt"/>
                <a:cs typeface="+mn-lt"/>
              </a:rPr>
              <a:t>Vidutinis</a:t>
            </a:r>
            <a:r>
              <a:rPr lang="en-US" sz="1800" b="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800" b="0" dirty="0" err="1">
                <a:solidFill>
                  <a:schemeClr val="bg1"/>
                </a:solidFill>
                <a:ea typeface="+mn-lt"/>
                <a:cs typeface="+mn-lt"/>
              </a:rPr>
              <a:t>skirtumas</a:t>
            </a:r>
            <a:r>
              <a:rPr lang="en-US" sz="1800" b="0" dirty="0">
                <a:solidFill>
                  <a:schemeClr val="bg1"/>
                </a:solidFill>
                <a:ea typeface="+mn-lt"/>
                <a:cs typeface="+mn-lt"/>
              </a:rPr>
              <a:t>                 0.156823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b="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1800" b="0" dirty="0" err="1">
                <a:solidFill>
                  <a:schemeClr val="bg1"/>
                </a:solidFill>
                <a:ea typeface="+mn-lt"/>
                <a:cs typeface="+mn-lt"/>
              </a:rPr>
              <a:t>Varžovų</a:t>
            </a:r>
            <a:r>
              <a:rPr lang="en-US" sz="1800" b="0" dirty="0">
                <a:solidFill>
                  <a:schemeClr val="bg1"/>
                </a:solidFill>
                <a:ea typeface="+mn-lt"/>
                <a:cs typeface="+mn-lt"/>
              </a:rPr>
              <a:t> vid. </a:t>
            </a:r>
            <a:r>
              <a:rPr lang="en-US" sz="1800" b="0" dirty="0" err="1">
                <a:solidFill>
                  <a:schemeClr val="bg1"/>
                </a:solidFill>
                <a:ea typeface="+mn-lt"/>
                <a:cs typeface="+mn-lt"/>
              </a:rPr>
              <a:t>taškų</a:t>
            </a:r>
            <a:r>
              <a:rPr lang="en-US" sz="1800" b="0" dirty="0">
                <a:solidFill>
                  <a:schemeClr val="bg1"/>
                </a:solidFill>
                <a:ea typeface="+mn-lt"/>
                <a:cs typeface="+mn-lt"/>
              </a:rPr>
              <a:t>                  0.015253</a:t>
            </a:r>
            <a:endParaRPr lang="en-US" sz="18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265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urry image of a rainbow&#10;&#10;Description automatically generated">
            <a:extLst>
              <a:ext uri="{FF2B5EF4-FFF2-40B4-BE49-F238E27FC236}">
                <a16:creationId xmlns:a16="http://schemas.microsoft.com/office/drawing/2014/main" id="{1BF9EFC7-7343-AF23-F9AD-4F76D61B4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18" y="-5259"/>
            <a:ext cx="12206111" cy="6857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8047B94-CBA0-2055-3204-2B781CBF1C23}"/>
              </a:ext>
            </a:extLst>
          </p:cNvPr>
          <p:cNvSpPr/>
          <p:nvPr/>
        </p:nvSpPr>
        <p:spPr>
          <a:xfrm>
            <a:off x="6094777" y="-7202"/>
            <a:ext cx="6085919" cy="4190998"/>
          </a:xfrm>
          <a:prstGeom prst="rect">
            <a:avLst/>
          </a:prstGeom>
          <a:solidFill>
            <a:srgbClr val="000000">
              <a:alpha val="5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2B9031-BF5C-7F3B-95C5-0D16DACB6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8029" y="728163"/>
            <a:ext cx="5354223" cy="2449576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2400" b="1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b="1" err="1">
                <a:solidFill>
                  <a:schemeClr val="bg1"/>
                </a:solidFill>
                <a:latin typeface="Arial"/>
                <a:cs typeface="Arial"/>
              </a:rPr>
              <a:t>Koreliacija</a:t>
            </a:r>
            <a:r>
              <a:rPr lang="en-US" sz="2400" b="1">
                <a:solidFill>
                  <a:schemeClr val="bg1"/>
                </a:solidFill>
                <a:latin typeface="Arial"/>
                <a:cs typeface="Arial"/>
              </a:rPr>
              <a:t> tarp </a:t>
            </a:r>
            <a:r>
              <a:rPr lang="en-US" sz="2400" b="1" err="1">
                <a:solidFill>
                  <a:schemeClr val="bg1"/>
                </a:solidFill>
                <a:latin typeface="Arial"/>
                <a:cs typeface="Arial"/>
              </a:rPr>
              <a:t>laimėtų</a:t>
            </a:r>
            <a:r>
              <a:rPr lang="en-US" sz="24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400" b="1" err="1">
                <a:solidFill>
                  <a:schemeClr val="bg1"/>
                </a:solidFill>
                <a:latin typeface="Arial"/>
                <a:cs typeface="Arial"/>
              </a:rPr>
              <a:t>žaidimų</a:t>
            </a:r>
            <a:r>
              <a:rPr lang="en-US" sz="24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400" b="1" err="1">
                <a:solidFill>
                  <a:schemeClr val="bg1"/>
                </a:solidFill>
                <a:latin typeface="Arial"/>
                <a:cs typeface="Arial"/>
              </a:rPr>
              <a:t>ir</a:t>
            </a:r>
            <a:r>
              <a:rPr lang="en-US" sz="24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400" b="1" err="1">
                <a:solidFill>
                  <a:schemeClr val="bg1"/>
                </a:solidFill>
                <a:latin typeface="Arial"/>
                <a:cs typeface="Arial"/>
              </a:rPr>
              <a:t>vidutiniškai</a:t>
            </a:r>
            <a:r>
              <a:rPr lang="en-US" sz="24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400" b="1" err="1">
                <a:solidFill>
                  <a:schemeClr val="bg1"/>
                </a:solidFill>
                <a:latin typeface="Arial"/>
                <a:cs typeface="Arial"/>
              </a:rPr>
              <a:t>surinktų</a:t>
            </a:r>
            <a:r>
              <a:rPr lang="en-US" sz="24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400" b="1" err="1">
                <a:solidFill>
                  <a:schemeClr val="bg1"/>
                </a:solidFill>
                <a:latin typeface="Arial"/>
                <a:cs typeface="Arial"/>
              </a:rPr>
              <a:t>taškų</a:t>
            </a:r>
            <a:r>
              <a:rPr lang="en-US" sz="2400" b="1">
                <a:solidFill>
                  <a:schemeClr val="bg1"/>
                </a:solidFill>
                <a:latin typeface="Arial"/>
                <a:cs typeface="Arial"/>
              </a:rPr>
              <a:t> per </a:t>
            </a:r>
            <a:r>
              <a:rPr lang="en-US" sz="2400" b="1" err="1">
                <a:solidFill>
                  <a:schemeClr val="bg1"/>
                </a:solidFill>
                <a:latin typeface="Arial"/>
                <a:cs typeface="Arial"/>
              </a:rPr>
              <a:t>žaidima</a:t>
            </a:r>
            <a:r>
              <a:rPr lang="en-US" sz="2400" b="1">
                <a:solidFill>
                  <a:schemeClr val="bg1"/>
                </a:solidFill>
                <a:latin typeface="Arial"/>
                <a:cs typeface="Arial"/>
              </a:rPr>
              <a:t>.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0BE1C6-AB0C-F967-518C-42268729A297}"/>
              </a:ext>
            </a:extLst>
          </p:cNvPr>
          <p:cNvSpPr/>
          <p:nvPr/>
        </p:nvSpPr>
        <p:spPr>
          <a:xfrm>
            <a:off x="-6437" y="4540712"/>
            <a:ext cx="5833202" cy="2319353"/>
          </a:xfrm>
          <a:prstGeom prst="rect">
            <a:avLst/>
          </a:prstGeom>
          <a:solidFill>
            <a:srgbClr val="000000">
              <a:alpha val="5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with purple dots&#10;&#10;Description automatically generated">
            <a:extLst>
              <a:ext uri="{FF2B5EF4-FFF2-40B4-BE49-F238E27FC236}">
                <a16:creationId xmlns:a16="http://schemas.microsoft.com/office/drawing/2014/main" id="{4A79F412-E70A-7194-22E6-992E93740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4581"/>
            <a:ext cx="6096000" cy="4572000"/>
          </a:xfrm>
          <a:prstGeom prst="rect">
            <a:avLst/>
          </a:prstGeom>
        </p:spPr>
      </p:pic>
      <p:pic>
        <p:nvPicPr>
          <p:cNvPr id="6" name="Picture 5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9D145C10-3A8D-ECD4-790E-F87AA3A08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381" y="3734967"/>
            <a:ext cx="6465454" cy="313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rry image of a rainbow&#10;&#10;Description automatically generated">
            <a:extLst>
              <a:ext uri="{FF2B5EF4-FFF2-40B4-BE49-F238E27FC236}">
                <a16:creationId xmlns:a16="http://schemas.microsoft.com/office/drawing/2014/main" id="{57DF6499-FB86-E268-87BF-AF885F7A0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" y="5004"/>
            <a:ext cx="12192000" cy="6857999"/>
          </a:xfrm>
          <a:prstGeom prst="rect">
            <a:avLst/>
          </a:prstGeom>
        </p:spPr>
      </p:pic>
      <p:pic>
        <p:nvPicPr>
          <p:cNvPr id="5" name="Content Placeholder 4" descr="A graph with blue dots and a red line&#10;&#10;Description automatically generated">
            <a:extLst>
              <a:ext uri="{FF2B5EF4-FFF2-40B4-BE49-F238E27FC236}">
                <a16:creationId xmlns:a16="http://schemas.microsoft.com/office/drawing/2014/main" id="{98B92103-4D6B-DD8B-E768-357F42DED3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57534" y="2183020"/>
            <a:ext cx="6236304" cy="4671180"/>
          </a:xfrm>
        </p:spPr>
      </p:pic>
      <p:pic>
        <p:nvPicPr>
          <p:cNvPr id="6" name="Picture 5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CE341335-25F7-7794-6165-75A1B0D51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" y="-1638"/>
            <a:ext cx="6096000" cy="375098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99DA05-E574-8DCB-C99A-6B183157E562}"/>
              </a:ext>
            </a:extLst>
          </p:cNvPr>
          <p:cNvSpPr/>
          <p:nvPr/>
        </p:nvSpPr>
        <p:spPr>
          <a:xfrm>
            <a:off x="6101853" y="-33233"/>
            <a:ext cx="6085919" cy="2215444"/>
          </a:xfrm>
          <a:prstGeom prst="rect">
            <a:avLst/>
          </a:prstGeom>
          <a:solidFill>
            <a:srgbClr val="000000">
              <a:alpha val="5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792319-6C80-DAF0-7D56-34D8F3627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165" y="164422"/>
            <a:ext cx="5051843" cy="117957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lt" sz="2800" b="1">
                <a:solidFill>
                  <a:schemeClr val="bg1"/>
                </a:solidFill>
                <a:latin typeface="Arial"/>
                <a:cs typeface="Arial"/>
              </a:rPr>
              <a:t>Pelnytų taškų prognozė.</a:t>
            </a:r>
            <a:endParaRPr lang="en-US" sz="2800" b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852FB3-5646-4D46-4A70-D9D844FCEF44}"/>
              </a:ext>
            </a:extLst>
          </p:cNvPr>
          <p:cNvSpPr/>
          <p:nvPr/>
        </p:nvSpPr>
        <p:spPr>
          <a:xfrm>
            <a:off x="5853" y="3748546"/>
            <a:ext cx="6085919" cy="3104443"/>
          </a:xfrm>
          <a:prstGeom prst="rect">
            <a:avLst/>
          </a:prstGeom>
          <a:solidFill>
            <a:srgbClr val="000000">
              <a:alpha val="5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B2AB6-0F46-9E33-BA78-1CE846CAC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7759" y="4525602"/>
            <a:ext cx="5348998" cy="1271435"/>
          </a:xfrm>
        </p:spPr>
        <p:txBody>
          <a:bodyPr>
            <a:normAutofit fontScale="92500" lnSpcReduction="10000"/>
          </a:bodyPr>
          <a:lstStyle/>
          <a:p>
            <a:r>
              <a:rPr lang="en-US" sz="2200">
                <a:solidFill>
                  <a:schemeClr val="bg1"/>
                </a:solidFill>
                <a:ea typeface="+mn-lt"/>
                <a:cs typeface="+mn-lt"/>
              </a:rPr>
              <a:t>Mean Squared Error:</a:t>
            </a:r>
            <a:r>
              <a:rPr lang="en-US" b="0">
                <a:solidFill>
                  <a:schemeClr val="bg1"/>
                </a:solidFill>
                <a:ea typeface="+mn-lt"/>
                <a:cs typeface="+mn-lt"/>
              </a:rPr>
              <a:t> 0.004531066482103746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R2 Score:</a:t>
            </a:r>
            <a:r>
              <a:rPr lang="en-US" b="0">
                <a:solidFill>
                  <a:schemeClr val="bg1"/>
                </a:solidFill>
                <a:ea typeface="+mn-lt"/>
                <a:cs typeface="+mn-lt"/>
              </a:rPr>
              <a:t> 0.9996370953249183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725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rry image of a rainbow&#10;&#10;Description automatically generated">
            <a:extLst>
              <a:ext uri="{FF2B5EF4-FFF2-40B4-BE49-F238E27FC236}">
                <a16:creationId xmlns:a16="http://schemas.microsoft.com/office/drawing/2014/main" id="{3C6AAEB3-4256-01AD-1D94-11C2C8443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221" y="-49387"/>
            <a:ext cx="12220222" cy="6900332"/>
          </a:xfrm>
          <a:prstGeom prst="rect">
            <a:avLst/>
          </a:prstGeom>
        </p:spPr>
      </p:pic>
      <p:pic>
        <p:nvPicPr>
          <p:cNvPr id="7" name="Content Placeholder 6" descr="A chart with different colored dots&#10;&#10;Description automatically generated">
            <a:extLst>
              <a:ext uri="{FF2B5EF4-FFF2-40B4-BE49-F238E27FC236}">
                <a16:creationId xmlns:a16="http://schemas.microsoft.com/office/drawing/2014/main" id="{C96F3D54-D273-0E4F-5F89-2A265D38B5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-54751" y="1728162"/>
            <a:ext cx="6099024" cy="5130799"/>
          </a:xfrm>
        </p:spPr>
      </p:pic>
      <p:pic>
        <p:nvPicPr>
          <p:cNvPr id="8" name="Content Placeholder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996B466-E683-BC7A-E1C7-0FBCB59749E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5391861" y="-55927"/>
            <a:ext cx="6809621" cy="4903645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608B5F5-3DE8-BF71-1F46-0EC81DC8ABD3}"/>
              </a:ext>
            </a:extLst>
          </p:cNvPr>
          <p:cNvSpPr/>
          <p:nvPr/>
        </p:nvSpPr>
        <p:spPr>
          <a:xfrm>
            <a:off x="-50591" y="-61456"/>
            <a:ext cx="5422697" cy="1792111"/>
          </a:xfrm>
          <a:prstGeom prst="rect">
            <a:avLst/>
          </a:prstGeom>
          <a:solidFill>
            <a:srgbClr val="000000">
              <a:alpha val="5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34D263-3706-4C39-4347-2AC7856AE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487" y="-22548"/>
            <a:ext cx="4846223" cy="1723860"/>
          </a:xfrm>
        </p:spPr>
        <p:txBody>
          <a:bodyPr/>
          <a:lstStyle/>
          <a:p>
            <a:r>
              <a:rPr lang="en-US" sz="2800" b="1" err="1">
                <a:solidFill>
                  <a:schemeClr val="bg1"/>
                </a:solidFill>
                <a:ea typeface="+mj-lt"/>
                <a:cs typeface="+mj-lt"/>
              </a:rPr>
              <a:t>Klasterizacija</a:t>
            </a:r>
            <a:r>
              <a:rPr lang="en-US" sz="2800" b="1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2800" b="1" err="1">
                <a:solidFill>
                  <a:schemeClr val="bg1"/>
                </a:solidFill>
                <a:ea typeface="+mj-lt"/>
                <a:cs typeface="+mj-lt"/>
              </a:rPr>
              <a:t>su</a:t>
            </a:r>
            <a:r>
              <a:rPr lang="en-US" sz="2800" b="1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2800" b="1" err="1">
                <a:solidFill>
                  <a:schemeClr val="bg1"/>
                </a:solidFill>
                <a:ea typeface="+mj-lt"/>
                <a:cs typeface="+mj-lt"/>
              </a:rPr>
              <a:t>KMeans</a:t>
            </a:r>
            <a:r>
              <a:rPr lang="en-US" sz="2600" b="1">
                <a:solidFill>
                  <a:schemeClr val="bg1"/>
                </a:solidFill>
                <a:ea typeface="+mj-lt"/>
                <a:cs typeface="+mj-lt"/>
              </a:rPr>
              <a:t>.</a:t>
            </a:r>
            <a:endParaRPr lang="en-US" sz="2600" b="1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BBC81C-315A-9447-60B9-A8FE9525FB1E}"/>
              </a:ext>
            </a:extLst>
          </p:cNvPr>
          <p:cNvSpPr/>
          <p:nvPr/>
        </p:nvSpPr>
        <p:spPr>
          <a:xfrm>
            <a:off x="5396298" y="4835099"/>
            <a:ext cx="6805585" cy="2006344"/>
          </a:xfrm>
          <a:prstGeom prst="rect">
            <a:avLst/>
          </a:prstGeom>
          <a:solidFill>
            <a:srgbClr val="000000">
              <a:alpha val="5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490949-B141-B570-26F5-40AFF8CCD2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04402" y="4668869"/>
            <a:ext cx="6389187" cy="2067706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Silhouette Score for 3:</a:t>
            </a:r>
            <a:r>
              <a:rPr lang="en-US" sz="1800" b="0">
                <a:solidFill>
                  <a:schemeClr val="bg1"/>
                </a:solidFill>
                <a:ea typeface="+mn-lt"/>
                <a:cs typeface="+mn-lt"/>
              </a:rPr>
              <a:t> 0.5138519874444191</a:t>
            </a:r>
            <a:endParaRPr lang="en-US" sz="1800">
              <a:solidFill>
                <a:schemeClr val="bg1"/>
              </a:solidFill>
            </a:endParaRPr>
          </a:p>
          <a:p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Silhouette Score for 6:</a:t>
            </a:r>
            <a:r>
              <a:rPr lang="en-US" sz="1800" b="0">
                <a:solidFill>
                  <a:schemeClr val="bg1"/>
                </a:solidFill>
                <a:ea typeface="+mn-lt"/>
                <a:cs typeface="+mn-lt"/>
              </a:rPr>
              <a:t> 0.49717078189300395</a:t>
            </a:r>
            <a:endParaRPr lang="en-US" sz="1800">
              <a:solidFill>
                <a:schemeClr val="bg1"/>
              </a:solidFill>
            </a:endParaRPr>
          </a:p>
          <a:p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Silhouette Score for 9:</a:t>
            </a:r>
            <a:r>
              <a:rPr lang="en-US" sz="1800" b="0">
                <a:solidFill>
                  <a:schemeClr val="bg1"/>
                </a:solidFill>
                <a:ea typeface="+mn-lt"/>
                <a:cs typeface="+mn-lt"/>
              </a:rPr>
              <a:t> 0.48214285714285715</a:t>
            </a:r>
            <a:endParaRPr lang="en-US" sz="1800">
              <a:solidFill>
                <a:schemeClr val="bg1"/>
              </a:solidFill>
            </a:endParaRPr>
          </a:p>
          <a:p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Best score k</a:t>
            </a:r>
            <a:r>
              <a:rPr lang="en-US" sz="1800" b="0">
                <a:solidFill>
                  <a:schemeClr val="bg1"/>
                </a:solidFill>
                <a:ea typeface="+mn-lt"/>
                <a:cs typeface="+mn-lt"/>
              </a:rPr>
              <a:t> = 3</a:t>
            </a:r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18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5" descr="A blurry image of a rainbow&#10;&#10;Description automatically generated">
            <a:extLst>
              <a:ext uri="{FF2B5EF4-FFF2-40B4-BE49-F238E27FC236}">
                <a16:creationId xmlns:a16="http://schemas.microsoft.com/office/drawing/2014/main" id="{C1EF7141-34AA-A5E3-FFDD-36F650ACA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8" y="3581"/>
            <a:ext cx="12196031" cy="685048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2E46B52-10A3-021E-0D07-9449E18A6977}"/>
              </a:ext>
            </a:extLst>
          </p:cNvPr>
          <p:cNvSpPr/>
          <p:nvPr/>
        </p:nvSpPr>
        <p:spPr>
          <a:xfrm>
            <a:off x="259853" y="-2444"/>
            <a:ext cx="7924211" cy="6857998"/>
          </a:xfrm>
          <a:prstGeom prst="rect">
            <a:avLst/>
          </a:prstGeom>
          <a:solidFill>
            <a:srgbClr val="000000">
              <a:alpha val="5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54D54A5-BA1A-4260-8B94-5E22AAC445B9}"/>
              </a:ext>
            </a:extLst>
          </p:cNvPr>
          <p:cNvSpPr txBox="1">
            <a:spLocks/>
          </p:cNvSpPr>
          <p:nvPr/>
        </p:nvSpPr>
        <p:spPr>
          <a:xfrm>
            <a:off x="-794513" y="148022"/>
            <a:ext cx="9639093" cy="871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err="1">
                <a:solidFill>
                  <a:schemeClr val="bg1"/>
                </a:solidFill>
                <a:ea typeface="+mj-lt"/>
                <a:cs typeface="+mj-lt"/>
              </a:rPr>
              <a:t>Futbolo</a:t>
            </a:r>
            <a:r>
              <a:rPr lang="en-US" b="1">
                <a:solidFill>
                  <a:schemeClr val="bg1"/>
                </a:solidFill>
              </a:rPr>
              <a:t> </a:t>
            </a:r>
            <a:r>
              <a:rPr lang="en-US" b="1" err="1">
                <a:solidFill>
                  <a:schemeClr val="bg1"/>
                </a:solidFill>
              </a:rPr>
              <a:t>analizės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96ED2DB-ABDC-5560-6FE0-4FC8128EA239}"/>
              </a:ext>
            </a:extLst>
          </p:cNvPr>
          <p:cNvSpPr txBox="1">
            <a:spLocks/>
          </p:cNvSpPr>
          <p:nvPr/>
        </p:nvSpPr>
        <p:spPr>
          <a:xfrm>
            <a:off x="207078" y="607999"/>
            <a:ext cx="7630758" cy="816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err="1">
                <a:solidFill>
                  <a:schemeClr val="bg1"/>
                </a:solidFill>
                <a:latin typeface="Aptos"/>
                <a:ea typeface="+mj-lt"/>
                <a:cs typeface="+mj-lt"/>
              </a:rPr>
              <a:t>aptarimas</a:t>
            </a:r>
            <a:endParaRPr lang="en-US" sz="2800" b="1">
              <a:solidFill>
                <a:schemeClr val="bg1"/>
              </a:solidFill>
              <a:latin typeface="Aptos"/>
            </a:endParaRPr>
          </a:p>
        </p:txBody>
      </p:sp>
      <p:pic>
        <p:nvPicPr>
          <p:cNvPr id="18" name="Content Placeholder 17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4E78AC8C-B73D-6058-231C-831D55EA9A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4564" r="36174" b="5809"/>
          <a:stretch/>
        </p:blipFill>
        <p:spPr>
          <a:xfrm>
            <a:off x="8456630" y="4532655"/>
            <a:ext cx="3532912" cy="206560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1B2E53-5DAD-13F7-66E2-DDD9E6800C9D}"/>
              </a:ext>
            </a:extLst>
          </p:cNvPr>
          <p:cNvSpPr txBox="1"/>
          <p:nvPr/>
        </p:nvSpPr>
        <p:spPr>
          <a:xfrm>
            <a:off x="456991" y="1380019"/>
            <a:ext cx="7935917" cy="73892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74320" indent="-27432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AutoNum type="arabicPeriod"/>
            </a:pPr>
            <a:r>
              <a:rPr lang="en-US" sz="2200" dirty="0" err="1">
                <a:solidFill>
                  <a:schemeClr val="bg2"/>
                </a:solidFill>
                <a:ea typeface="+mn-lt"/>
                <a:cs typeface="+mn-lt"/>
              </a:rPr>
              <a:t>Apžvelgsime</a:t>
            </a:r>
            <a:r>
              <a:rPr lang="en-US" sz="22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chemeClr val="bg2"/>
                </a:solidFill>
                <a:ea typeface="+mn-lt"/>
                <a:cs typeface="+mn-lt"/>
              </a:rPr>
              <a:t>interaktyvias</a:t>
            </a:r>
            <a:r>
              <a:rPr lang="en-US" sz="22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chemeClr val="bg2"/>
                </a:solidFill>
                <a:ea typeface="+mn-lt"/>
                <a:cs typeface="+mn-lt"/>
              </a:rPr>
              <a:t>turnyro</a:t>
            </a:r>
            <a:r>
              <a:rPr lang="en-US" sz="22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chemeClr val="bg2"/>
                </a:solidFill>
                <a:ea typeface="+mn-lt"/>
                <a:cs typeface="+mn-lt"/>
              </a:rPr>
              <a:t>lenteles</a:t>
            </a:r>
            <a:r>
              <a:rPr lang="en-US" sz="2200" dirty="0">
                <a:solidFill>
                  <a:schemeClr val="bg2"/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bg2"/>
              </a:solidFill>
            </a:endParaRPr>
          </a:p>
          <a:p>
            <a:pPr marL="274320" indent="-27432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AutoNum type="arabicPeriod"/>
            </a:pPr>
            <a:r>
              <a:rPr lang="en-US" sz="2200" dirty="0" err="1">
                <a:solidFill>
                  <a:schemeClr val="bg2"/>
                </a:solidFill>
                <a:ea typeface="+mn-lt"/>
                <a:cs typeface="+mn-lt"/>
              </a:rPr>
              <a:t>Analizuojame</a:t>
            </a:r>
            <a:r>
              <a:rPr lang="en-US" sz="22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chemeClr val="bg2"/>
                </a:solidFill>
                <a:ea typeface="+mn-lt"/>
                <a:cs typeface="+mn-lt"/>
              </a:rPr>
              <a:t>santykį</a:t>
            </a:r>
            <a:r>
              <a:rPr lang="en-US" sz="2200" dirty="0">
                <a:solidFill>
                  <a:schemeClr val="bg2"/>
                </a:solidFill>
                <a:ea typeface="+mn-lt"/>
                <a:cs typeface="+mn-lt"/>
              </a:rPr>
              <a:t> tarp </a:t>
            </a:r>
            <a:r>
              <a:rPr lang="en-US" sz="2200" dirty="0" err="1">
                <a:solidFill>
                  <a:schemeClr val="bg2"/>
                </a:solidFill>
                <a:ea typeface="+mn-lt"/>
                <a:cs typeface="+mn-lt"/>
              </a:rPr>
              <a:t>pelnytų</a:t>
            </a:r>
            <a:r>
              <a:rPr lang="en-US" sz="22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chemeClr val="bg2"/>
                </a:solidFill>
                <a:ea typeface="+mn-lt"/>
                <a:cs typeface="+mn-lt"/>
              </a:rPr>
              <a:t>įvarčių</a:t>
            </a:r>
            <a:br>
              <a:rPr lang="en-US" sz="2200" dirty="0">
                <a:ea typeface="+mn-lt"/>
                <a:cs typeface="+mn-lt"/>
              </a:rPr>
            </a:br>
            <a:r>
              <a:rPr lang="en-US" sz="2200" dirty="0" err="1">
                <a:solidFill>
                  <a:schemeClr val="bg2"/>
                </a:solidFill>
                <a:ea typeface="+mn-lt"/>
                <a:cs typeface="+mn-lt"/>
              </a:rPr>
              <a:t>ir</a:t>
            </a:r>
            <a:r>
              <a:rPr lang="en-US" sz="22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chemeClr val="bg2"/>
                </a:solidFill>
                <a:ea typeface="+mn-lt"/>
                <a:cs typeface="+mn-lt"/>
              </a:rPr>
              <a:t>pralaimėtų</a:t>
            </a:r>
            <a:r>
              <a:rPr lang="en-US" sz="22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chemeClr val="bg2"/>
                </a:solidFill>
                <a:ea typeface="+mn-lt"/>
                <a:cs typeface="+mn-lt"/>
              </a:rPr>
              <a:t>rungtynių</a:t>
            </a:r>
            <a:r>
              <a:rPr lang="en-US" sz="2200" dirty="0">
                <a:solidFill>
                  <a:schemeClr val="bg2"/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bg2"/>
              </a:solidFill>
            </a:endParaRPr>
          </a:p>
          <a:p>
            <a:pPr marL="274320" indent="-27432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AutoNum type="arabicPeriod"/>
            </a:pPr>
            <a:r>
              <a:rPr lang="en-US" sz="2200" dirty="0" err="1">
                <a:solidFill>
                  <a:schemeClr val="bg1"/>
                </a:solidFill>
              </a:rPr>
              <a:t>Analizuojame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santykį</a:t>
            </a:r>
            <a:r>
              <a:rPr lang="en-US" sz="2200" dirty="0">
                <a:solidFill>
                  <a:schemeClr val="bg1"/>
                </a:solidFill>
              </a:rPr>
              <a:t>, tarp</a:t>
            </a:r>
            <a:r>
              <a:rPr lang="en-US" sz="2200" dirty="0">
                <a:solidFill>
                  <a:schemeClr val="bg2"/>
                </a:solidFill>
              </a:rPr>
              <a:t> </a:t>
            </a:r>
            <a:r>
              <a:rPr lang="en-US" sz="2200" dirty="0" err="1">
                <a:solidFill>
                  <a:schemeClr val="bg2"/>
                </a:solidFill>
                <a:latin typeface="Avenir Next LT Pro"/>
              </a:rPr>
              <a:t>praleistų</a:t>
            </a:r>
            <a:r>
              <a:rPr lang="en-US" sz="2200" dirty="0">
                <a:solidFill>
                  <a:schemeClr val="bg2"/>
                </a:solidFill>
                <a:latin typeface="Avenir Next LT Pro"/>
              </a:rPr>
              <a:t> </a:t>
            </a:r>
            <a:r>
              <a:rPr lang="en-US" sz="2200" dirty="0" err="1">
                <a:solidFill>
                  <a:schemeClr val="bg2"/>
                </a:solidFill>
                <a:latin typeface="Avenir Next LT Pro"/>
              </a:rPr>
              <a:t>įvarčių</a:t>
            </a:r>
            <a:r>
              <a:rPr lang="en-US" sz="2200" dirty="0">
                <a:solidFill>
                  <a:schemeClr val="bg2"/>
                </a:solidFill>
                <a:latin typeface="Avenir Next LT Pro"/>
              </a:rPr>
              <a:t> </a:t>
            </a:r>
            <a:r>
              <a:rPr lang="en-US" sz="2200" dirty="0" err="1">
                <a:solidFill>
                  <a:schemeClr val="bg2"/>
                </a:solidFill>
                <a:latin typeface="Avenir Next LT Pro"/>
              </a:rPr>
              <a:t>ir</a:t>
            </a:r>
            <a:r>
              <a:rPr lang="en-US" sz="2200" dirty="0">
                <a:solidFill>
                  <a:schemeClr val="bg2"/>
                </a:solidFill>
                <a:latin typeface="Avenir Next LT Pro"/>
              </a:rPr>
              <a:t> </a:t>
            </a:r>
            <a:r>
              <a:rPr lang="en-US" sz="2200" dirty="0" err="1">
                <a:solidFill>
                  <a:schemeClr val="bg2"/>
                </a:solidFill>
                <a:latin typeface="Avenir Next LT Pro"/>
              </a:rPr>
              <a:t>lygiosiomis</a:t>
            </a:r>
            <a:r>
              <a:rPr lang="en-US" sz="2200" dirty="0">
                <a:solidFill>
                  <a:schemeClr val="bg2"/>
                </a:solidFill>
                <a:latin typeface="Avenir Next LT Pro"/>
              </a:rPr>
              <a:t> </a:t>
            </a:r>
            <a:r>
              <a:rPr lang="en-US" sz="2200" dirty="0" err="1">
                <a:solidFill>
                  <a:schemeClr val="bg2"/>
                </a:solidFill>
                <a:latin typeface="Avenir Next LT Pro"/>
              </a:rPr>
              <a:t>pasibaigusių</a:t>
            </a:r>
            <a:r>
              <a:rPr lang="en-US" sz="2200" dirty="0">
                <a:solidFill>
                  <a:schemeClr val="bg2"/>
                </a:solidFill>
                <a:latin typeface="Avenir Next LT Pro"/>
              </a:rPr>
              <a:t> </a:t>
            </a:r>
            <a:r>
              <a:rPr lang="en-US" sz="2200" dirty="0" err="1">
                <a:solidFill>
                  <a:schemeClr val="bg2"/>
                </a:solidFill>
                <a:latin typeface="Avenir Next LT Pro"/>
              </a:rPr>
              <a:t>rugntynių</a:t>
            </a:r>
            <a:r>
              <a:rPr lang="en-US" sz="2200" dirty="0">
                <a:solidFill>
                  <a:schemeClr val="bg2"/>
                </a:solidFill>
                <a:latin typeface="Avenir Next LT Pro"/>
              </a:rPr>
              <a:t>.</a:t>
            </a:r>
          </a:p>
          <a:p>
            <a:pPr marL="274320" indent="-27432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AutoNum type="arabicPeriod"/>
            </a:pP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Prognazuojame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komandų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patekimą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 į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aukštesnius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etapus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marL="274320" indent="-27432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AutoNum type="arabicPeriod"/>
            </a:pPr>
            <a:r>
              <a:rPr lang="en-US" sz="2200" dirty="0">
                <a:solidFill>
                  <a:schemeClr val="bg1"/>
                </a:solidFill>
              </a:rPr>
              <a:t>ROC, AUC </a:t>
            </a:r>
            <a:r>
              <a:rPr lang="en-US" sz="2200" dirty="0" err="1">
                <a:solidFill>
                  <a:schemeClr val="bg1"/>
                </a:solidFill>
              </a:rPr>
              <a:t>Analizė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  <a:endParaRPr lang="en-US" sz="2200" dirty="0" err="1">
              <a:solidFill>
                <a:schemeClr val="bg1"/>
              </a:solidFill>
            </a:endParaRPr>
          </a:p>
          <a:p>
            <a:pPr marL="274320" indent="-27432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AutoNum type="arabicPeriod"/>
            </a:pP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Vizualizuojame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komandų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patekimo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 į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aukštesnius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etapus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rodiklių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svarbą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 sz="2200" dirty="0" err="1">
              <a:solidFill>
                <a:schemeClr val="bg1"/>
              </a:solidFill>
              <a:ea typeface="+mn-lt"/>
              <a:cs typeface="+mn-lt"/>
            </a:endParaRPr>
          </a:p>
          <a:p>
            <a:pPr marL="274320" indent="-274320">
              <a:lnSpc>
                <a:spcPct val="150000"/>
              </a:lnSpc>
              <a:buAutoNum type="arabicPeriod"/>
            </a:pP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Skaičiuojame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modelio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tikslumo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rodiklius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 sz="2200" dirty="0" err="1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sz="220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US" sz="2200">
              <a:solidFill>
                <a:schemeClr val="bg1"/>
              </a:solidFill>
            </a:endParaRPr>
          </a:p>
          <a:p>
            <a:endParaRPr lang="en-US" sz="220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sz="2200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830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5" descr="A blurry image of a rainbow&#10;&#10;Description automatically generated">
            <a:extLst>
              <a:ext uri="{FF2B5EF4-FFF2-40B4-BE49-F238E27FC236}">
                <a16:creationId xmlns:a16="http://schemas.microsoft.com/office/drawing/2014/main" id="{C429DDA1-DBDE-25D2-59A1-262E66286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7" y="-8709"/>
            <a:ext cx="12196030" cy="68620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01F4046-AC49-729D-EC23-EE7EBBB72AD2}"/>
              </a:ext>
            </a:extLst>
          </p:cNvPr>
          <p:cNvSpPr/>
          <p:nvPr/>
        </p:nvSpPr>
        <p:spPr>
          <a:xfrm>
            <a:off x="2764" y="5354784"/>
            <a:ext cx="12192876" cy="1505179"/>
          </a:xfrm>
          <a:prstGeom prst="rect">
            <a:avLst/>
          </a:prstGeom>
          <a:solidFill>
            <a:srgbClr val="000000">
              <a:alpha val="5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8">
            <a:extLst>
              <a:ext uri="{FF2B5EF4-FFF2-40B4-BE49-F238E27FC236}">
                <a16:creationId xmlns:a16="http://schemas.microsoft.com/office/drawing/2014/main" id="{2C7087B1-807E-8BD2-6CD7-EBD404CE3C62}"/>
              </a:ext>
            </a:extLst>
          </p:cNvPr>
          <p:cNvSpPr txBox="1">
            <a:spLocks/>
          </p:cNvSpPr>
          <p:nvPr/>
        </p:nvSpPr>
        <p:spPr>
          <a:xfrm>
            <a:off x="2356518" y="4748579"/>
            <a:ext cx="7478037" cy="2715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err="1">
                <a:solidFill>
                  <a:schemeClr val="bg2"/>
                </a:solidFill>
              </a:rPr>
              <a:t>Interaktyvios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en-US" sz="2800" b="1" dirty="0" err="1">
                <a:solidFill>
                  <a:schemeClr val="bg2"/>
                </a:solidFill>
              </a:rPr>
              <a:t>turnyrų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en-US" sz="2800" b="1" dirty="0" err="1">
                <a:solidFill>
                  <a:schemeClr val="bg2"/>
                </a:solidFill>
              </a:rPr>
              <a:t>lentelės</a:t>
            </a:r>
          </a:p>
        </p:txBody>
      </p:sp>
      <p:pic>
        <p:nvPicPr>
          <p:cNvPr id="14" name="Picture 13" descr="A group of colorful squares&#10;&#10;Description automatically generated">
            <a:extLst>
              <a:ext uri="{FF2B5EF4-FFF2-40B4-BE49-F238E27FC236}">
                <a16:creationId xmlns:a16="http://schemas.microsoft.com/office/drawing/2014/main" id="{706FBBD7-9E2D-170A-189C-177234534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15" y="390609"/>
            <a:ext cx="11095180" cy="497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22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AccentBoxVTI</vt:lpstr>
      <vt:lpstr>SPORTO DUOMENŲ ANALIZĖ</vt:lpstr>
      <vt:lpstr>Eurolygos analizės</vt:lpstr>
      <vt:lpstr>PowerPoint Presentation</vt:lpstr>
      <vt:lpstr>Nustatome kokie rodikliai turi didžiausią įtaką laimėtų rungtynių kiekiui ir juos vizualizuojame.</vt:lpstr>
      <vt:lpstr> Koreliacija tarp laimėtų žaidimų ir vidutiniškai surinktų taškų per žaidima.</vt:lpstr>
      <vt:lpstr> Pelnytų taškų prognozė.</vt:lpstr>
      <vt:lpstr>Klasterizacija su KMeans.</vt:lpstr>
      <vt:lpstr>PowerPoint Presentation</vt:lpstr>
      <vt:lpstr>PowerPoint Presentation</vt:lpstr>
      <vt:lpstr>Analizuojame santykį tarp pelnytų įvarčių ir pralaimėtų rungtynių.</vt:lpstr>
      <vt:lpstr>Santykis tarp praleistų įvarčių ir lygiųjų</vt:lpstr>
      <vt:lpstr>Prognazuojame patekimą į aukštesnius etapus</vt:lpstr>
      <vt:lpstr>ROC, AUC Analizė</vt:lpstr>
      <vt:lpstr>Vizualizuojame komandų patekimo į aukštesnius etapus, rodiklių svarbą</vt:lpstr>
      <vt:lpstr>Skaičiuojame modelio tikslumo rodiklius</vt:lpstr>
      <vt:lpstr>Linijinė regresija</vt:lpstr>
      <vt:lpstr>print(" Ačiū už dėmesį ")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332</cp:revision>
  <dcterms:created xsi:type="dcterms:W3CDTF">2024-04-10T11:08:11Z</dcterms:created>
  <dcterms:modified xsi:type="dcterms:W3CDTF">2024-04-11T09:27:00Z</dcterms:modified>
</cp:coreProperties>
</file>